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 bookmarkIdSeed="3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77" r:id="rId6"/>
    <p:sldId id="268" r:id="rId7"/>
    <p:sldId id="267" r:id="rId8"/>
    <p:sldId id="272" r:id="rId9"/>
    <p:sldId id="261" r:id="rId10"/>
    <p:sldId id="262" r:id="rId11"/>
    <p:sldId id="260" r:id="rId12"/>
    <p:sldId id="280" r:id="rId13"/>
    <p:sldId id="266" r:id="rId14"/>
    <p:sldId id="274" r:id="rId15"/>
    <p:sldId id="275" r:id="rId16"/>
    <p:sldId id="270" r:id="rId17"/>
    <p:sldId id="276" r:id="rId18"/>
    <p:sldId id="279" r:id="rId19"/>
    <p:sldId id="281" r:id="rId20"/>
    <p:sldId id="263" r:id="rId21"/>
    <p:sldId id="271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0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206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19C872-5D55-40A6-B529-0AD7573B08A4}" type="datetimeFigureOut">
              <a:rPr lang="en-US" smtClean="0"/>
              <a:t>3/14/2022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9056BB-9BD0-4590-8EBB-3271ADFD97C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4365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850840DB-B1FE-492D-92CA-0D9B50229EE3}" type="datetime1">
              <a:rPr lang="en-US" smtClean="0"/>
              <a:t>3/14/2022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CEA46-FEB1-4BAA-A6E9-E62E41481772}" type="datetime1">
              <a:rPr lang="en-US" smtClean="0"/>
              <a:t>3/14/2022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16946298-7B90-4430-B49F-3479EC6D12FE}" type="datetime1">
              <a:rPr lang="en-US" smtClean="0"/>
              <a:t>3/14/2022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1F0BD-7B94-40C7-94D6-1215685EE9E0}" type="datetime1">
              <a:rPr lang="en-US" smtClean="0"/>
              <a:t>3/14/2022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A14D6F46-1B92-4148-B412-7807FDED6E40}" type="datetime1">
              <a:rPr lang="en-US" smtClean="0"/>
              <a:t>3/14/2022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0A120-2552-41DE-B860-5256E6FA5A62}" type="datetime1">
              <a:rPr lang="en-US" smtClean="0"/>
              <a:t>3/14/2022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B14DC-7D23-4ACE-97B2-E12C29920AEB}" type="datetime1">
              <a:rPr lang="en-US" smtClean="0"/>
              <a:t>3/14/2022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29A223-A133-4100-A6D5-D7E45B75DD55}" type="datetime1">
              <a:rPr lang="en-US" smtClean="0"/>
              <a:t>3/14/2022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8272A-AE9B-4358-B1CC-54F8EEA7085B}" type="datetime1">
              <a:rPr lang="en-US" smtClean="0"/>
              <a:t>3/14/2022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6709E8C3-C428-45AA-9057-1C18F7C34052}" type="datetime1">
              <a:rPr lang="en-US" smtClean="0"/>
              <a:t>3/14/2022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D5336-47ED-4B29-8698-1E0B63909428}" type="datetime1">
              <a:rPr lang="en-US" smtClean="0"/>
              <a:t>3/14/2022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0066101-485C-4E10-BEB6-B595DEA5936C}" type="datetime1">
              <a:rPr lang="en-US" smtClean="0"/>
              <a:t>3/14/2022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1.png"/><Relationship Id="rId7" Type="http://schemas.openxmlformats.org/officeDocument/2006/relationships/image" Target="../media/image2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1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462437" y="3345180"/>
            <a:ext cx="11222881" cy="811184"/>
          </a:xfrm>
        </p:spPr>
        <p:txBody>
          <a:bodyPr>
            <a:normAutofit/>
          </a:bodyPr>
          <a:lstStyle/>
          <a:p>
            <a:pPr algn="ctr"/>
            <a:r>
              <a:rPr lang="es-ES" sz="40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Análisis forense de la aplicación Microsoft </a:t>
            </a:r>
            <a:r>
              <a:rPr lang="es-ES" sz="4000" dirty="0" err="1">
                <a:solidFill>
                  <a:schemeClr val="bg1"/>
                </a:solidFill>
                <a:latin typeface="Bahnschrift SemiBold Condensed" panose="020B0502040204020203" pitchFamily="34" charset="0"/>
              </a:rPr>
              <a:t>Your</a:t>
            </a:r>
            <a:r>
              <a:rPr lang="es-ES" sz="40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 </a:t>
            </a:r>
            <a:r>
              <a:rPr lang="es-ES" sz="4000" dirty="0" err="1">
                <a:solidFill>
                  <a:schemeClr val="bg1"/>
                </a:solidFill>
                <a:latin typeface="Bahnschrift SemiBold Condensed" panose="020B0502040204020203" pitchFamily="34" charset="0"/>
              </a:rPr>
              <a:t>Phone</a:t>
            </a:r>
            <a:endParaRPr lang="es-ES" sz="4000" dirty="0">
              <a:solidFill>
                <a:schemeClr val="bg1"/>
              </a:solidFill>
              <a:latin typeface="Bahnschrift SemiBold Condensed" panose="020B0502040204020203" pitchFamily="34" charset="0"/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691772" y="4633004"/>
            <a:ext cx="10993546" cy="590321"/>
          </a:xfrm>
        </p:spPr>
        <p:txBody>
          <a:bodyPr>
            <a:noAutofit/>
          </a:bodyPr>
          <a:lstStyle/>
          <a:p>
            <a:r>
              <a:rPr lang="es-ES" sz="1800" dirty="0"/>
              <a:t>Autor:		Lucas González de alba</a:t>
            </a:r>
          </a:p>
          <a:p>
            <a:r>
              <a:rPr lang="es-ES" sz="1800" dirty="0"/>
              <a:t>Tutor:		Pedro peris </a:t>
            </a:r>
            <a:r>
              <a:rPr lang="es-ES" sz="1800" dirty="0" smtClean="0"/>
              <a:t>López</a:t>
            </a:r>
            <a:endParaRPr lang="es-ES" sz="1800" dirty="0"/>
          </a:p>
          <a:p>
            <a:endParaRPr lang="es-ES" sz="1800" dirty="0"/>
          </a:p>
        </p:txBody>
      </p:sp>
      <p:sp>
        <p:nvSpPr>
          <p:cNvPr id="5" name="Rectángulo 4"/>
          <p:cNvSpPr/>
          <p:nvPr/>
        </p:nvSpPr>
        <p:spPr>
          <a:xfrm>
            <a:off x="2941122" y="1875451"/>
            <a:ext cx="6096000" cy="1077218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s-ES" dirty="0">
                <a:solidFill>
                  <a:srgbClr val="000066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Grado en ingeniería </a:t>
            </a:r>
            <a:r>
              <a:rPr lang="es-ES" dirty="0" smtClean="0">
                <a:solidFill>
                  <a:srgbClr val="000066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informática</a:t>
            </a:r>
            <a:endParaRPr lang="es-ES" sz="1400" dirty="0" smtClean="0">
              <a:latin typeface="Times New Roman" panose="02020603050405020304" pitchFamily="18" charset="0"/>
              <a:ea typeface="Arial" panose="020B0604020202020204" pitchFamily="34" charset="0"/>
            </a:endParaRPr>
          </a:p>
          <a:p>
            <a:pPr algn="ctr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s-ES" i="1" dirty="0" smtClean="0">
                <a:solidFill>
                  <a:srgbClr val="000066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Trabajo </a:t>
            </a:r>
            <a:r>
              <a:rPr lang="es-ES" i="1" dirty="0">
                <a:solidFill>
                  <a:srgbClr val="000066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Fin de Grado 2021-2022</a:t>
            </a:r>
            <a:endParaRPr lang="es-ES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6" name="image40.png" descr="acronimo_nombre1l"/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895851" y="808526"/>
            <a:ext cx="10585387" cy="1066925"/>
          </a:xfrm>
          <a:prstGeom prst="rect">
            <a:avLst/>
          </a:prstGeom>
          <a:ln/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132696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PRESUPUESTO del proyecto</a:t>
            </a:r>
            <a:endParaRPr lang="es-ES" dirty="0"/>
          </a:p>
        </p:txBody>
      </p:sp>
      <p:graphicFrame>
        <p:nvGraphicFramePr>
          <p:cNvPr id="19" name="Marcador de contenido 18"/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2810718177"/>
              </p:ext>
            </p:extLst>
          </p:nvPr>
        </p:nvGraphicFramePr>
        <p:xfrm>
          <a:off x="7025053" y="4331596"/>
          <a:ext cx="4458754" cy="1454316"/>
        </p:xfrm>
        <a:graphic>
          <a:graphicData uri="http://schemas.openxmlformats.org/drawingml/2006/table">
            <a:tbl>
              <a:tblPr bandRow="1"/>
              <a:tblGrid>
                <a:gridCol w="2229377">
                  <a:extLst>
                    <a:ext uri="{9D8B030D-6E8A-4147-A177-3AD203B41FA5}">
                      <a16:colId xmlns:a16="http://schemas.microsoft.com/office/drawing/2014/main" val="163533060"/>
                    </a:ext>
                  </a:extLst>
                </a:gridCol>
                <a:gridCol w="2229377">
                  <a:extLst>
                    <a:ext uri="{9D8B030D-6E8A-4147-A177-3AD203B41FA5}">
                      <a16:colId xmlns:a16="http://schemas.microsoft.com/office/drawing/2014/main" val="2212242401"/>
                    </a:ext>
                  </a:extLst>
                </a:gridCol>
              </a:tblGrid>
              <a:tr h="353081"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400" b="1" kern="1200" cap="all" dirty="0" smtClean="0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+mn-cs"/>
                        </a:rPr>
                        <a:t>Presupuesto </a:t>
                      </a:r>
                      <a:r>
                        <a:rPr lang="es-ES" sz="1400" b="1" kern="1200" cap="all" dirty="0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+mn-cs"/>
                        </a:rPr>
                        <a:t>total del proyecto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5729685"/>
                  </a:ext>
                </a:extLst>
              </a:tr>
              <a:tr h="24067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600"/>
                        </a:spcAft>
                      </a:pPr>
                      <a:r>
                        <a:rPr lang="es-ES" sz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Recursos humanos</a:t>
                      </a:r>
                      <a:endParaRPr lang="es-ES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600"/>
                        </a:spcAft>
                      </a:pPr>
                      <a:r>
                        <a:rPr lang="es-ES" sz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3.244 €</a:t>
                      </a:r>
                      <a:endParaRPr lang="es-ES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14761570"/>
                  </a:ext>
                </a:extLst>
              </a:tr>
              <a:tr h="24067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600"/>
                        </a:spcAft>
                      </a:pPr>
                      <a:r>
                        <a:rPr lang="es-E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Herramientas hardware</a:t>
                      </a:r>
                      <a:endParaRPr lang="es-E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600"/>
                        </a:spcAft>
                      </a:pPr>
                      <a:r>
                        <a:rPr lang="es-ES" sz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200 €</a:t>
                      </a:r>
                      <a:endParaRPr lang="es-ES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920301"/>
                  </a:ext>
                </a:extLst>
              </a:tr>
              <a:tr h="24067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600"/>
                        </a:spcAft>
                      </a:pPr>
                      <a:r>
                        <a:rPr lang="es-E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Herramientas software </a:t>
                      </a:r>
                      <a:endParaRPr lang="es-E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600"/>
                        </a:spcAft>
                      </a:pPr>
                      <a:r>
                        <a:rPr lang="es-E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0 €</a:t>
                      </a:r>
                      <a:endParaRPr lang="es-E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0978971"/>
                  </a:ext>
                </a:extLst>
              </a:tr>
              <a:tr h="37920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600"/>
                        </a:spcAft>
                      </a:pPr>
                      <a:r>
                        <a:rPr lang="es-ES" sz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Total</a:t>
                      </a:r>
                      <a:endParaRPr lang="es-ES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600"/>
                        </a:spcAft>
                      </a:pPr>
                      <a:r>
                        <a:rPr lang="es-ES" sz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3500 €</a:t>
                      </a:r>
                      <a:endParaRPr lang="es-ES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0981930"/>
                  </a:ext>
                </a:extLst>
              </a:tr>
            </a:tbl>
          </a:graphicData>
        </a:graphic>
      </p:graphicFrame>
      <p:graphicFrame>
        <p:nvGraphicFramePr>
          <p:cNvPr id="21" name="Marcador de contenido 20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44944137"/>
              </p:ext>
            </p:extLst>
          </p:nvPr>
        </p:nvGraphicFramePr>
        <p:xfrm>
          <a:off x="734818" y="2553545"/>
          <a:ext cx="5709944" cy="3283040"/>
        </p:xfrm>
        <a:graphic>
          <a:graphicData uri="http://schemas.openxmlformats.org/drawingml/2006/table">
            <a:tbl>
              <a:tblPr firstRow="1" firstCol="1" bandRow="1"/>
              <a:tblGrid>
                <a:gridCol w="1452155">
                  <a:extLst>
                    <a:ext uri="{9D8B030D-6E8A-4147-A177-3AD203B41FA5}">
                      <a16:colId xmlns:a16="http://schemas.microsoft.com/office/drawing/2014/main" val="3278282391"/>
                    </a:ext>
                  </a:extLst>
                </a:gridCol>
                <a:gridCol w="762847">
                  <a:extLst>
                    <a:ext uri="{9D8B030D-6E8A-4147-A177-3AD203B41FA5}">
                      <a16:colId xmlns:a16="http://schemas.microsoft.com/office/drawing/2014/main" val="2612758587"/>
                    </a:ext>
                  </a:extLst>
                </a:gridCol>
                <a:gridCol w="707780">
                  <a:extLst>
                    <a:ext uri="{9D8B030D-6E8A-4147-A177-3AD203B41FA5}">
                      <a16:colId xmlns:a16="http://schemas.microsoft.com/office/drawing/2014/main" val="210774546"/>
                    </a:ext>
                  </a:extLst>
                </a:gridCol>
                <a:gridCol w="1265873">
                  <a:extLst>
                    <a:ext uri="{9D8B030D-6E8A-4147-A177-3AD203B41FA5}">
                      <a16:colId xmlns:a16="http://schemas.microsoft.com/office/drawing/2014/main" val="10912580"/>
                    </a:ext>
                  </a:extLst>
                </a:gridCol>
                <a:gridCol w="803540">
                  <a:extLst>
                    <a:ext uri="{9D8B030D-6E8A-4147-A177-3AD203B41FA5}">
                      <a16:colId xmlns:a16="http://schemas.microsoft.com/office/drawing/2014/main" val="2674976632"/>
                    </a:ext>
                  </a:extLst>
                </a:gridCol>
                <a:gridCol w="717749">
                  <a:extLst>
                    <a:ext uri="{9D8B030D-6E8A-4147-A177-3AD203B41FA5}">
                      <a16:colId xmlns:a16="http://schemas.microsoft.com/office/drawing/2014/main" val="560989738"/>
                    </a:ext>
                  </a:extLst>
                </a:gridCol>
              </a:tblGrid>
              <a:tr h="395858">
                <a:tc gridSpan="6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400" b="1" kern="1200" cap="all" dirty="0" smtClean="0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+mn-cs"/>
                        </a:rPr>
                        <a:t>Matriz </a:t>
                      </a:r>
                      <a:r>
                        <a:rPr lang="es-ES" sz="1400" b="1" kern="1200" cap="all" dirty="0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+mn-cs"/>
                        </a:rPr>
                        <a:t>de costes para herramientas hardware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1073912"/>
                  </a:ext>
                </a:extLst>
              </a:tr>
              <a:tr h="325062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600"/>
                        </a:spcAft>
                      </a:pPr>
                      <a:r>
                        <a:rPr lang="es-ES" sz="12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Recurso</a:t>
                      </a:r>
                      <a:endParaRPr lang="es-E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600"/>
                        </a:spcAft>
                      </a:pPr>
                      <a:r>
                        <a:rPr lang="es-ES" sz="12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Precio</a:t>
                      </a:r>
                      <a:endParaRPr lang="es-E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600"/>
                        </a:spcAft>
                      </a:pPr>
                      <a:r>
                        <a:rPr lang="es-ES" sz="1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Horas de uso</a:t>
                      </a:r>
                      <a:endParaRPr lang="es-ES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600"/>
                        </a:spcAft>
                      </a:pPr>
                      <a:r>
                        <a:rPr lang="es-ES" sz="12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Horas de vida útil</a:t>
                      </a:r>
                      <a:endParaRPr lang="es-E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600"/>
                        </a:spcAft>
                      </a:pPr>
                      <a:r>
                        <a:rPr lang="es-ES" sz="1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% uso</a:t>
                      </a:r>
                      <a:endParaRPr lang="es-ES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600"/>
                        </a:spcAft>
                      </a:pPr>
                      <a:r>
                        <a:rPr lang="es-ES" sz="1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Subtotal</a:t>
                      </a:r>
                      <a:endParaRPr lang="es-ES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25181"/>
                  </a:ext>
                </a:extLst>
              </a:tr>
              <a:tr h="325062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600"/>
                        </a:spcAft>
                      </a:pPr>
                      <a:r>
                        <a:rPr lang="es-ES" sz="1200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DELL</a:t>
                      </a:r>
                      <a:r>
                        <a:rPr lang="es-ES" sz="1200" baseline="0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-</a:t>
                      </a:r>
                      <a:r>
                        <a:rPr lang="es-ES" sz="1200" dirty="0" err="1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Latitude</a:t>
                      </a:r>
                      <a:r>
                        <a:rPr lang="es-ES" sz="1200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 </a:t>
                      </a:r>
                      <a:r>
                        <a:rPr lang="es-ES" sz="1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E7270</a:t>
                      </a:r>
                      <a:endParaRPr lang="es-ES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600"/>
                        </a:spcAft>
                      </a:pPr>
                      <a:r>
                        <a:rPr lang="es-ES" sz="12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1.179,27 €</a:t>
                      </a:r>
                      <a:endParaRPr lang="es-E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600"/>
                        </a:spcAft>
                      </a:pPr>
                      <a:r>
                        <a:rPr lang="es-ES" sz="12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310 h</a:t>
                      </a:r>
                      <a:endParaRPr lang="es-E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600"/>
                        </a:spcAft>
                      </a:pPr>
                      <a:r>
                        <a:rPr lang="es-ES" sz="12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~  1.825 h</a:t>
                      </a:r>
                      <a:endParaRPr lang="es-E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600"/>
                        </a:spcAft>
                      </a:pPr>
                      <a:r>
                        <a:rPr lang="es-ES" sz="1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~16%</a:t>
                      </a:r>
                      <a:endParaRPr lang="es-ES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600"/>
                        </a:spcAft>
                      </a:pPr>
                      <a:r>
                        <a:rPr lang="es-ES" sz="12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~190 €</a:t>
                      </a:r>
                      <a:endParaRPr lang="es-E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34422331"/>
                  </a:ext>
                </a:extLst>
              </a:tr>
              <a:tr h="325062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600"/>
                        </a:spcAft>
                      </a:pPr>
                      <a:r>
                        <a:rPr lang="es-ES" sz="12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Samsung A20e</a:t>
                      </a:r>
                      <a:endParaRPr lang="es-E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600"/>
                        </a:spcAft>
                      </a:pPr>
                      <a:r>
                        <a:rPr lang="es-ES" sz="12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145.2 €</a:t>
                      </a:r>
                      <a:endParaRPr lang="es-E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600"/>
                        </a:spcAft>
                      </a:pPr>
                      <a:r>
                        <a:rPr lang="es-ES" sz="12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125 h</a:t>
                      </a:r>
                      <a:endParaRPr lang="es-E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600"/>
                        </a:spcAft>
                      </a:pPr>
                      <a:r>
                        <a:rPr lang="es-ES" sz="1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~ 1.825 h</a:t>
                      </a:r>
                      <a:endParaRPr lang="es-ES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600"/>
                        </a:spcAft>
                      </a:pPr>
                      <a:r>
                        <a:rPr lang="es-ES" sz="1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~7%</a:t>
                      </a:r>
                      <a:endParaRPr lang="es-ES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600"/>
                        </a:spcAft>
                      </a:pPr>
                      <a:r>
                        <a:rPr lang="es-ES" sz="12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~10 €</a:t>
                      </a:r>
                      <a:endParaRPr lang="es-E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5106545"/>
                  </a:ext>
                </a:extLst>
              </a:tr>
              <a:tr h="325062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600"/>
                        </a:spcAft>
                      </a:pPr>
                      <a:r>
                        <a:rPr lang="es-ES" sz="12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HP EliteBook 840 G60</a:t>
                      </a:r>
                      <a:endParaRPr lang="es-E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600"/>
                        </a:spcAft>
                      </a:pPr>
                      <a:r>
                        <a:rPr lang="es-ES" sz="12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1.270 €</a:t>
                      </a:r>
                      <a:endParaRPr lang="es-E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600"/>
                        </a:spcAft>
                      </a:pPr>
                      <a:r>
                        <a:rPr lang="es-ES" sz="12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~ 0 h</a:t>
                      </a:r>
                      <a:endParaRPr lang="es-E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600"/>
                        </a:spcAft>
                      </a:pPr>
                      <a:r>
                        <a:rPr lang="es-ES" sz="12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~ 1.825 h</a:t>
                      </a:r>
                      <a:endParaRPr lang="es-E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600"/>
                        </a:spcAft>
                      </a:pPr>
                      <a:r>
                        <a:rPr lang="es-ES" sz="12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~ 0.0%</a:t>
                      </a:r>
                      <a:endParaRPr lang="es-E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600"/>
                        </a:spcAft>
                      </a:pPr>
                      <a:r>
                        <a:rPr lang="es-ES" sz="12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0 €</a:t>
                      </a:r>
                      <a:endParaRPr lang="es-E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3298578"/>
                  </a:ext>
                </a:extLst>
              </a:tr>
              <a:tr h="325062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600"/>
                        </a:spcAft>
                      </a:pPr>
                      <a:r>
                        <a:rPr lang="es-ES" sz="12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Samsung J3</a:t>
                      </a:r>
                      <a:endParaRPr lang="es-E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600"/>
                        </a:spcAft>
                      </a:pPr>
                      <a:r>
                        <a:rPr lang="es-ES" sz="12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124 €</a:t>
                      </a:r>
                      <a:endParaRPr lang="es-E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600"/>
                        </a:spcAft>
                      </a:pPr>
                      <a:r>
                        <a:rPr lang="es-ES" sz="12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~ 0 h</a:t>
                      </a:r>
                      <a:endParaRPr lang="es-E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600"/>
                        </a:spcAft>
                      </a:pPr>
                      <a:r>
                        <a:rPr lang="es-ES" sz="12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~ 1.825 h</a:t>
                      </a:r>
                      <a:endParaRPr lang="es-E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600"/>
                        </a:spcAft>
                      </a:pPr>
                      <a:r>
                        <a:rPr lang="es-ES" sz="12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~ 0.0%</a:t>
                      </a:r>
                      <a:endParaRPr lang="es-E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600"/>
                        </a:spcAft>
                      </a:pPr>
                      <a:r>
                        <a:rPr lang="es-ES" sz="12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0 €</a:t>
                      </a:r>
                      <a:endParaRPr lang="es-E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64261272"/>
                  </a:ext>
                </a:extLst>
              </a:tr>
              <a:tr h="325062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600"/>
                        </a:spcAft>
                      </a:pPr>
                      <a:r>
                        <a:rPr lang="es-ES" sz="12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Samsung A8</a:t>
                      </a:r>
                      <a:endParaRPr lang="es-E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600"/>
                        </a:spcAft>
                      </a:pPr>
                      <a:r>
                        <a:rPr lang="es-ES" sz="12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256 €</a:t>
                      </a:r>
                      <a:endParaRPr lang="es-E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600"/>
                        </a:spcAft>
                      </a:pPr>
                      <a:r>
                        <a:rPr lang="es-ES" sz="12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~ 0 h</a:t>
                      </a:r>
                      <a:endParaRPr lang="es-E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600"/>
                        </a:spcAft>
                      </a:pPr>
                      <a:r>
                        <a:rPr lang="es-ES" sz="1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~ 1.825 h</a:t>
                      </a:r>
                      <a:endParaRPr lang="es-ES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600"/>
                        </a:spcAft>
                      </a:pPr>
                      <a:r>
                        <a:rPr lang="es-ES" sz="12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~ 0.0%</a:t>
                      </a:r>
                      <a:endParaRPr lang="es-E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600"/>
                        </a:spcAft>
                      </a:pPr>
                      <a:r>
                        <a:rPr lang="es-ES" sz="1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0 €</a:t>
                      </a:r>
                      <a:endParaRPr lang="es-ES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21518"/>
                  </a:ext>
                </a:extLst>
              </a:tr>
              <a:tr h="325062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600"/>
                        </a:spcAft>
                      </a:pPr>
                      <a:r>
                        <a:rPr lang="es-ES" sz="12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HomTom HT20 Pro</a:t>
                      </a:r>
                      <a:endParaRPr lang="es-E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600"/>
                        </a:spcAft>
                      </a:pPr>
                      <a:r>
                        <a:rPr lang="es-ES" sz="12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110 €</a:t>
                      </a:r>
                      <a:endParaRPr lang="es-E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600"/>
                        </a:spcAft>
                      </a:pPr>
                      <a:r>
                        <a:rPr lang="es-ES" sz="12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~ 0 h</a:t>
                      </a:r>
                      <a:endParaRPr lang="es-E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600"/>
                        </a:spcAft>
                      </a:pPr>
                      <a:r>
                        <a:rPr lang="es-ES" sz="1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~ 1.825 h</a:t>
                      </a:r>
                      <a:endParaRPr lang="es-ES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600"/>
                        </a:spcAft>
                      </a:pPr>
                      <a:r>
                        <a:rPr lang="es-ES" sz="12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~ 0.0%</a:t>
                      </a:r>
                      <a:endParaRPr lang="es-E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600"/>
                        </a:spcAft>
                      </a:pPr>
                      <a:r>
                        <a:rPr lang="es-ES" sz="12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0 €</a:t>
                      </a:r>
                      <a:endParaRPr lang="es-E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9534230"/>
                  </a:ext>
                </a:extLst>
              </a:tr>
              <a:tr h="325062">
                <a:tc gridSpan="5"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600"/>
                        </a:spcAft>
                      </a:pPr>
                      <a:r>
                        <a:rPr lang="es-ES" sz="1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Coste total</a:t>
                      </a:r>
                      <a:endParaRPr lang="es-ES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600"/>
                        </a:spcAft>
                      </a:pPr>
                      <a:endParaRPr lang="es-E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600"/>
                        </a:spcAft>
                      </a:pPr>
                      <a:endParaRPr lang="es-E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600"/>
                        </a:spcAft>
                      </a:pPr>
                      <a:endParaRPr lang="es-E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600"/>
                        </a:spcAft>
                      </a:pPr>
                      <a:endParaRPr lang="es-E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600"/>
                        </a:spcAft>
                      </a:pPr>
                      <a:r>
                        <a:rPr lang="es-ES" sz="1200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200 €</a:t>
                      </a:r>
                      <a:endParaRPr lang="es-ES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9324738"/>
                  </a:ext>
                </a:extLst>
              </a:tr>
            </a:tbl>
          </a:graphicData>
        </a:graphic>
      </p:graphicFrame>
      <p:graphicFrame>
        <p:nvGraphicFramePr>
          <p:cNvPr id="23" name="Tabla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8742790"/>
              </p:ext>
            </p:extLst>
          </p:nvPr>
        </p:nvGraphicFramePr>
        <p:xfrm>
          <a:off x="7025053" y="2553547"/>
          <a:ext cx="4458752" cy="1178292"/>
        </p:xfrm>
        <a:graphic>
          <a:graphicData uri="http://schemas.openxmlformats.org/drawingml/2006/table">
            <a:tbl>
              <a:tblPr firstRow="1" firstCol="1" bandRow="1"/>
              <a:tblGrid>
                <a:gridCol w="651040">
                  <a:extLst>
                    <a:ext uri="{9D8B030D-6E8A-4147-A177-3AD203B41FA5}">
                      <a16:colId xmlns:a16="http://schemas.microsoft.com/office/drawing/2014/main" val="2241810619"/>
                    </a:ext>
                  </a:extLst>
                </a:gridCol>
                <a:gridCol w="1276311">
                  <a:extLst>
                    <a:ext uri="{9D8B030D-6E8A-4147-A177-3AD203B41FA5}">
                      <a16:colId xmlns:a16="http://schemas.microsoft.com/office/drawing/2014/main" val="2659467958"/>
                    </a:ext>
                  </a:extLst>
                </a:gridCol>
                <a:gridCol w="1126245">
                  <a:extLst>
                    <a:ext uri="{9D8B030D-6E8A-4147-A177-3AD203B41FA5}">
                      <a16:colId xmlns:a16="http://schemas.microsoft.com/office/drawing/2014/main" val="3039083110"/>
                    </a:ext>
                  </a:extLst>
                </a:gridCol>
                <a:gridCol w="728347">
                  <a:extLst>
                    <a:ext uri="{9D8B030D-6E8A-4147-A177-3AD203B41FA5}">
                      <a16:colId xmlns:a16="http://schemas.microsoft.com/office/drawing/2014/main" val="1429078501"/>
                    </a:ext>
                  </a:extLst>
                </a:gridCol>
                <a:gridCol w="676809">
                  <a:extLst>
                    <a:ext uri="{9D8B030D-6E8A-4147-A177-3AD203B41FA5}">
                      <a16:colId xmlns:a16="http://schemas.microsoft.com/office/drawing/2014/main" val="3279540697"/>
                    </a:ext>
                  </a:extLst>
                </a:gridCol>
              </a:tblGrid>
              <a:tr h="391876">
                <a:tc gridSpan="5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400" b="1" cap="all" dirty="0" smtClean="0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Matriz </a:t>
                      </a:r>
                      <a:r>
                        <a:rPr lang="es-ES" sz="1400" b="1" cap="all" dirty="0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de costes de recursos humanos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3531054"/>
                  </a:ext>
                </a:extLst>
              </a:tr>
              <a:tr h="33410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600"/>
                        </a:spcAft>
                      </a:pPr>
                      <a:r>
                        <a:rPr lang="es-ES" sz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Puesto</a:t>
                      </a:r>
                      <a:endParaRPr lang="es-E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600"/>
                        </a:spcAft>
                      </a:pPr>
                      <a:r>
                        <a:rPr lang="es-E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Horas empleadas</a:t>
                      </a:r>
                      <a:endParaRPr lang="es-E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600"/>
                        </a:spcAft>
                      </a:pPr>
                      <a:r>
                        <a:rPr lang="es-E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Coste por hora</a:t>
                      </a:r>
                      <a:endParaRPr lang="es-E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600"/>
                        </a:spcAft>
                      </a:pPr>
                      <a:r>
                        <a:rPr lang="es-E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Subtotal</a:t>
                      </a:r>
                      <a:endParaRPr lang="es-E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600"/>
                        </a:spcAft>
                      </a:pPr>
                      <a:r>
                        <a:rPr lang="es-E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Total</a:t>
                      </a:r>
                      <a:endParaRPr lang="es-E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6567726"/>
                  </a:ext>
                </a:extLst>
              </a:tr>
              <a:tr h="22615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600"/>
                        </a:spcAft>
                      </a:pPr>
                      <a:r>
                        <a:rPr lang="es-E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Autor</a:t>
                      </a:r>
                      <a:endParaRPr lang="es-E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600"/>
                        </a:spcAft>
                      </a:pPr>
                      <a:r>
                        <a:rPr lang="es-E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310 h</a:t>
                      </a:r>
                      <a:endParaRPr lang="es-E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600"/>
                        </a:spcAft>
                      </a:pPr>
                      <a:r>
                        <a:rPr lang="es-ES" sz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10 €</a:t>
                      </a:r>
                      <a:endParaRPr lang="es-E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600"/>
                        </a:spcAft>
                      </a:pPr>
                      <a:r>
                        <a:rPr lang="es-E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3.100 €</a:t>
                      </a:r>
                      <a:endParaRPr lang="es-E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600"/>
                        </a:spcAft>
                      </a:pPr>
                      <a:r>
                        <a:rPr lang="es-ES" sz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3.244 €</a:t>
                      </a:r>
                      <a:endParaRPr lang="es-E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7449357"/>
                  </a:ext>
                </a:extLst>
              </a:tr>
              <a:tr h="22615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600"/>
                        </a:spcAft>
                      </a:pPr>
                      <a:r>
                        <a:rPr lang="es-E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Tutor</a:t>
                      </a:r>
                      <a:endParaRPr lang="es-E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600"/>
                        </a:spcAft>
                      </a:pPr>
                      <a:r>
                        <a:rPr lang="es-ES" sz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8 h</a:t>
                      </a:r>
                      <a:endParaRPr lang="es-E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600"/>
                        </a:spcAft>
                      </a:pPr>
                      <a:r>
                        <a:rPr lang="es-ES" sz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18 €</a:t>
                      </a:r>
                      <a:endParaRPr lang="es-E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600"/>
                        </a:spcAft>
                      </a:pPr>
                      <a:r>
                        <a:rPr lang="es-ES" sz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144 €</a:t>
                      </a:r>
                      <a:endParaRPr lang="es-E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7918868"/>
                  </a:ext>
                </a:extLst>
              </a:tr>
            </a:tbl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098266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/>
          <p:cNvSpPr/>
          <p:nvPr/>
        </p:nvSpPr>
        <p:spPr>
          <a:xfrm rot="10800000" flipV="1">
            <a:off x="8496568" y="3497666"/>
            <a:ext cx="3236370" cy="1874433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Rectángulo 8"/>
          <p:cNvSpPr/>
          <p:nvPr/>
        </p:nvSpPr>
        <p:spPr>
          <a:xfrm rot="10800000" flipV="1">
            <a:off x="8496568" y="2180496"/>
            <a:ext cx="3236370" cy="127136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Técnicas DE  Análisis aplicadas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9100" y="2189290"/>
            <a:ext cx="4554688" cy="3678303"/>
          </a:xfrm>
        </p:spPr>
        <p:txBody>
          <a:bodyPr/>
          <a:lstStyle/>
          <a:p>
            <a:r>
              <a:rPr lang="es-ES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Análisis dinámico</a:t>
            </a:r>
          </a:p>
          <a:p>
            <a:pPr lvl="1"/>
            <a:r>
              <a:rPr lang="es-ES" dirty="0" err="1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ProcMon</a:t>
            </a:r>
            <a:endParaRPr lang="es-ES" dirty="0" smtClean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pPr lvl="1"/>
            <a:r>
              <a:rPr lang="es-ES" dirty="0" err="1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ProcDot</a:t>
            </a:r>
            <a:endParaRPr lang="es-ES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pPr marL="324000" lvl="1" indent="0">
              <a:buNone/>
            </a:pPr>
            <a:endParaRPr lang="es-ES" dirty="0" smtClean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r>
              <a:rPr lang="es-ES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Análisis estático</a:t>
            </a:r>
          </a:p>
          <a:p>
            <a:pPr lvl="1"/>
            <a:r>
              <a:rPr lang="es-ES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Tablas SQL</a:t>
            </a:r>
          </a:p>
          <a:p>
            <a:pPr lvl="1"/>
            <a:r>
              <a:rPr lang="es-ES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Carving</a:t>
            </a:r>
            <a:r>
              <a:rPr lang="es-E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, </a:t>
            </a:r>
            <a:r>
              <a:rPr lang="es-ES" dirty="0" err="1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UnDark</a:t>
            </a:r>
            <a:endParaRPr lang="es-ES" dirty="0" smtClean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pPr lvl="1"/>
            <a:r>
              <a:rPr lang="es-ES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Persistencia </a:t>
            </a:r>
            <a:r>
              <a:rPr lang="es-E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de metadatos en </a:t>
            </a:r>
            <a:r>
              <a:rPr lang="es-ES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imágenes</a:t>
            </a:r>
          </a:p>
          <a:p>
            <a:endParaRPr lang="es-ES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9153" y="2310409"/>
            <a:ext cx="2829019" cy="1060882"/>
          </a:xfrm>
          <a:prstGeom prst="rect">
            <a:avLst/>
          </a:prstGeom>
        </p:spPr>
      </p:pic>
      <p:sp>
        <p:nvSpPr>
          <p:cNvPr id="6" name="Marcador de contenido 2"/>
          <p:cNvSpPr txBox="1">
            <a:spLocks/>
          </p:cNvSpPr>
          <p:nvPr/>
        </p:nvSpPr>
        <p:spPr>
          <a:xfrm>
            <a:off x="4968728" y="2280159"/>
            <a:ext cx="3038365" cy="14085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Reconocimiento facial</a:t>
            </a:r>
          </a:p>
          <a:p>
            <a:pPr lvl="1"/>
            <a:r>
              <a:rPr lang="es-ES" dirty="0" err="1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OpenCV</a:t>
            </a:r>
            <a:endParaRPr lang="es-ES" dirty="0" smtClean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pPr lvl="1"/>
            <a:r>
              <a:rPr lang="es-ES" dirty="0" err="1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DeepFace</a:t>
            </a:r>
            <a:endParaRPr lang="es-ES" dirty="0" smtClean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endParaRPr lang="es-ES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3942" y="3704316"/>
            <a:ext cx="1128490" cy="1389923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98465" y="3691932"/>
            <a:ext cx="1404312" cy="1402308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12" name="Imagen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9444" y="2280159"/>
            <a:ext cx="1121897" cy="1121897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9984217" y="2487165"/>
            <a:ext cx="16185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 smtClean="0">
                <a:latin typeface="Bahnschrift SemiBold Condensed" panose="020B0502040204020203" pitchFamily="34" charset="0"/>
              </a:rPr>
              <a:t>Reconocimiento facial</a:t>
            </a:r>
            <a:endParaRPr lang="en-US" sz="2000" dirty="0">
              <a:latin typeface="Bahnschrift SemiBold Condensed" panose="020B0502040204020203" pitchFamily="34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75518" y="3691932"/>
            <a:ext cx="1315734" cy="49473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03286" y="4260472"/>
            <a:ext cx="833706" cy="83370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67441" y="4143209"/>
            <a:ext cx="977784" cy="977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61931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animClr clrSpc="rgb" dir="cw">
                                      <p:cBhvr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animClr clrSpc="rgb" dir="cw">
                                      <p:cBhvr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animClr clrSpc="rgb" dir="cw">
                                      <p:cBhvr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animClr clrSpc="rgb" dir="cw">
                                      <p:cBhvr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4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animClr clrSpc="rgb" dir="cw">
                                      <p:cBhvr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animClr clrSpc="rgb" dir="cw">
                                      <p:cBhvr>
                                        <p:cTn id="5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8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animClr clrSpc="rgb" dir="cw">
                                      <p:cBhvr>
                                        <p:cTn id="5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6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1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5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EBEBEB"/>
                                      </p:to>
                                    </p:animClr>
                                    <p:animClr clrSpc="rgb" dir="cw">
                                      <p:cBhvr>
                                        <p:cTn id="6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BEBEB"/>
                                      </p:to>
                                    </p:animClr>
                                    <p:set>
                                      <p:cBhvr>
                                        <p:cTn id="6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EBEBEB"/>
                                      </p:to>
                                    </p:animClr>
                                    <p:animClr clrSpc="rgb" dir="cw">
                                      <p:cBhvr>
                                        <p:cTn id="7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BEBEB"/>
                                      </p:to>
                                    </p:animClr>
                                    <p:set>
                                      <p:cBhvr>
                                        <p:cTn id="7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EBEBEB"/>
                                      </p:to>
                                    </p:animClr>
                                    <p:animClr clrSpc="rgb" dir="cw">
                                      <p:cBhvr>
                                        <p:cTn id="7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BEBEB"/>
                                      </p:to>
                                    </p:animClr>
                                    <p:set>
                                      <p:cBhvr>
                                        <p:cTn id="7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EBEBEB"/>
                                      </p:to>
                                    </p:animClr>
                                    <p:animClr clrSpc="rgb" dir="cw">
                                      <p:cBhvr>
                                        <p:cTn id="8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BEBEB"/>
                                      </p:to>
                                    </p:animClr>
                                    <p:set>
                                      <p:cBhvr>
                                        <p:cTn id="8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EBEBEB"/>
                                      </p:to>
                                    </p:animClr>
                                    <p:animClr clrSpc="rgb" dir="cw">
                                      <p:cBhvr>
                                        <p:cTn id="8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BEBEB"/>
                                      </p:to>
                                    </p:animClr>
                                    <p:set>
                                      <p:cBhvr>
                                        <p:cTn id="8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EBEBEB"/>
                                      </p:to>
                                    </p:animClr>
                                    <p:animClr clrSpc="rgb" dir="cw">
                                      <p:cBhvr>
                                        <p:cTn id="9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BEBEB"/>
                                      </p:to>
                                    </p:animClr>
                                    <p:set>
                                      <p:cBhvr>
                                        <p:cTn id="9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5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EBEBEB"/>
                                      </p:to>
                                    </p:animClr>
                                    <p:animClr clrSpc="rgb" dir="cw">
                                      <p:cBhvr>
                                        <p:cTn id="96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BEBEB"/>
                                      </p:to>
                                    </p:animClr>
                                    <p:set>
                                      <p:cBhvr>
                                        <p:cTn id="97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8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2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0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7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0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2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7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2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animClr clrSpc="rgb" dir="cw">
                                      <p:cBhvr>
                                        <p:cTn id="143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144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5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7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animClr clrSpc="rgb" dir="cw">
                                      <p:cBhvr>
                                        <p:cTn id="148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149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0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52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animClr clrSpc="rgb" dir="cw">
                                      <p:cBhvr>
                                        <p:cTn id="153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154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5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59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EBEBEB"/>
                                      </p:to>
                                    </p:animClr>
                                    <p:animClr clrSpc="rgb" dir="cw">
                                      <p:cBhvr>
                                        <p:cTn id="160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BEBEB"/>
                                      </p:to>
                                    </p:animClr>
                                    <p:set>
                                      <p:cBhvr>
                                        <p:cTn id="161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2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4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EBEBEB"/>
                                      </p:to>
                                    </p:animClr>
                                    <p:animClr clrSpc="rgb" dir="cw">
                                      <p:cBhvr>
                                        <p:cTn id="165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BEBEB"/>
                                      </p:to>
                                    </p:animClr>
                                    <p:set>
                                      <p:cBhvr>
                                        <p:cTn id="166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7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8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9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EBEBEB"/>
                                      </p:to>
                                    </p:animClr>
                                    <p:animClr clrSpc="rgb" dir="cw">
                                      <p:cBhvr>
                                        <p:cTn id="170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BEBEB"/>
                                      </p:to>
                                    </p:animClr>
                                    <p:set>
                                      <p:cBhvr>
                                        <p:cTn id="171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2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uiExpand="1" build="allAtOnce"/>
      <p:bldP spid="1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Ejemplo </a:t>
            </a:r>
            <a:r>
              <a:rPr lang="es-ES" dirty="0" err="1" smtClean="0"/>
              <a:t>procdot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171" y="2181225"/>
            <a:ext cx="10683657" cy="3678238"/>
          </a:xfrm>
          <a:ln>
            <a:solidFill>
              <a:schemeClr val="tx2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458061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DISEÑO DEL SOFTWARE</a:t>
            </a:r>
            <a:endParaRPr lang="es-E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7" name="Imagen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77562" y="1987339"/>
            <a:ext cx="7642615" cy="4333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81643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DISEÑO DEL SOFTWARE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7" name="image30.png" descr="C:\Users\lucas\Downloads\TFG - Página 1 (3).png"/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3374088" y="1935126"/>
            <a:ext cx="5443824" cy="4386136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418549523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implementación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1806105" cy="536005"/>
          </a:xfrm>
        </p:spPr>
        <p:txBody>
          <a:bodyPr/>
          <a:lstStyle/>
          <a:p>
            <a:r>
              <a:rPr lang="es-ES" dirty="0" smtClean="0"/>
              <a:t>Búsquedas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10555" y="2786897"/>
            <a:ext cx="6800253" cy="1622548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 smtClean="0"/>
              <a:t>Edad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dirty="0" err="1" smtClean="0"/>
              <a:t>Género</a:t>
            </a:r>
            <a:r>
              <a:rPr lang="en-US" dirty="0"/>
              <a:t>:</a:t>
            </a:r>
            <a:r>
              <a:rPr lang="en-US" dirty="0" smtClean="0"/>
              <a:t> Hombre y </a:t>
            </a:r>
            <a:r>
              <a:rPr lang="en-US" dirty="0" err="1" smtClean="0"/>
              <a:t>mujer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Gesto</a:t>
            </a:r>
            <a:r>
              <a:rPr lang="en-US" dirty="0" smtClean="0"/>
              <a:t>: </a:t>
            </a:r>
            <a:r>
              <a:rPr lang="en-US" dirty="0" err="1" smtClean="0"/>
              <a:t>Enfado</a:t>
            </a:r>
            <a:r>
              <a:rPr lang="en-US" dirty="0" smtClean="0"/>
              <a:t>, </a:t>
            </a:r>
            <a:r>
              <a:rPr lang="en-US" dirty="0" err="1" smtClean="0"/>
              <a:t>miedo</a:t>
            </a:r>
            <a:r>
              <a:rPr lang="en-US" dirty="0" smtClean="0"/>
              <a:t>, neutral, </a:t>
            </a:r>
            <a:r>
              <a:rPr lang="en-US" dirty="0" err="1" smtClean="0"/>
              <a:t>tristeza</a:t>
            </a:r>
            <a:r>
              <a:rPr lang="en-US" dirty="0" smtClean="0"/>
              <a:t>, </a:t>
            </a:r>
            <a:r>
              <a:rPr lang="en-US" dirty="0" err="1" smtClean="0"/>
              <a:t>asco</a:t>
            </a:r>
            <a:r>
              <a:rPr lang="en-US" dirty="0" smtClean="0"/>
              <a:t>, </a:t>
            </a:r>
            <a:r>
              <a:rPr lang="en-US" dirty="0" err="1" smtClean="0"/>
              <a:t>felicidad</a:t>
            </a:r>
            <a:r>
              <a:rPr lang="en-US" dirty="0" smtClean="0"/>
              <a:t> y </a:t>
            </a:r>
            <a:r>
              <a:rPr lang="en-US" dirty="0" err="1" smtClean="0"/>
              <a:t>sorpresa</a:t>
            </a:r>
            <a:r>
              <a:rPr lang="en-US" dirty="0" smtClean="0"/>
              <a:t>.</a:t>
            </a:r>
          </a:p>
          <a:p>
            <a:r>
              <a:rPr lang="en-US" dirty="0" smtClean="0"/>
              <a:t>Raza:  </a:t>
            </a:r>
            <a:r>
              <a:rPr lang="en-US" dirty="0" err="1" smtClean="0"/>
              <a:t>Asiático</a:t>
            </a:r>
            <a:r>
              <a:rPr lang="en-US" dirty="0" smtClean="0"/>
              <a:t>, </a:t>
            </a:r>
            <a:r>
              <a:rPr lang="en-US" dirty="0" err="1" smtClean="0"/>
              <a:t>blanco</a:t>
            </a:r>
            <a:r>
              <a:rPr lang="en-US" dirty="0" smtClean="0"/>
              <a:t>, </a:t>
            </a:r>
            <a:r>
              <a:rPr lang="en-US" dirty="0" err="1" smtClean="0"/>
              <a:t>árabe</a:t>
            </a:r>
            <a:r>
              <a:rPr lang="en-US" dirty="0" smtClean="0"/>
              <a:t>, </a:t>
            </a:r>
            <a:r>
              <a:rPr lang="en-US" dirty="0" err="1" smtClean="0"/>
              <a:t>indio</a:t>
            </a:r>
            <a:r>
              <a:rPr lang="en-US" dirty="0" smtClean="0"/>
              <a:t>, </a:t>
            </a:r>
            <a:r>
              <a:rPr lang="en-US" dirty="0" err="1" smtClean="0"/>
              <a:t>latino</a:t>
            </a:r>
            <a:r>
              <a:rPr lang="en-US" dirty="0"/>
              <a:t> </a:t>
            </a:r>
            <a:r>
              <a:rPr lang="en-US" dirty="0" smtClean="0"/>
              <a:t>y negro.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151" y="3999896"/>
            <a:ext cx="936381" cy="936381"/>
          </a:xfrm>
          <a:prstGeom prst="rect">
            <a:avLst/>
          </a:prstGeom>
        </p:spPr>
      </p:pic>
      <p:sp>
        <p:nvSpPr>
          <p:cNvPr id="10" name="Left Brace 9"/>
          <p:cNvSpPr/>
          <p:nvPr/>
        </p:nvSpPr>
        <p:spPr>
          <a:xfrm>
            <a:off x="2231948" y="3609724"/>
            <a:ext cx="388610" cy="1883779"/>
          </a:xfrm>
          <a:prstGeom prst="leftBrace">
            <a:avLst>
              <a:gd name="adj1" fmla="val 24187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Imagen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6010" y="3136012"/>
            <a:ext cx="947424" cy="947424"/>
          </a:xfrm>
          <a:prstGeom prst="rect">
            <a:avLst/>
          </a:prstGeom>
        </p:spPr>
      </p:pic>
      <p:sp>
        <p:nvSpPr>
          <p:cNvPr id="12" name="Left Brace 11"/>
          <p:cNvSpPr/>
          <p:nvPr/>
        </p:nvSpPr>
        <p:spPr>
          <a:xfrm>
            <a:off x="4157024" y="2810002"/>
            <a:ext cx="388610" cy="1599443"/>
          </a:xfrm>
          <a:prstGeom prst="leftBrace">
            <a:avLst>
              <a:gd name="adj1" fmla="val 24187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8473" y="5180357"/>
            <a:ext cx="621908" cy="642201"/>
          </a:xfrm>
          <a:prstGeom prst="rect">
            <a:avLst/>
          </a:prstGeom>
        </p:spPr>
      </p:pic>
      <p:sp>
        <p:nvSpPr>
          <p:cNvPr id="20" name="Content Placeholder 3"/>
          <p:cNvSpPr>
            <a:spLocks noGrp="1"/>
          </p:cNvSpPr>
          <p:nvPr>
            <p:ph sz="half" idx="2"/>
          </p:nvPr>
        </p:nvSpPr>
        <p:spPr>
          <a:xfrm>
            <a:off x="4810556" y="4890630"/>
            <a:ext cx="6800253" cy="1199934"/>
          </a:xfrm>
        </p:spPr>
        <p:txBody>
          <a:bodyPr>
            <a:normAutofit/>
          </a:bodyPr>
          <a:lstStyle/>
          <a:p>
            <a:r>
              <a:rPr lang="es-ES" dirty="0" smtClean="0"/>
              <a:t>Contacto</a:t>
            </a:r>
          </a:p>
          <a:p>
            <a:r>
              <a:rPr lang="es-ES" dirty="0" smtClean="0"/>
              <a:t>Llamadas</a:t>
            </a:r>
            <a:endParaRPr lang="en-US" dirty="0" smtClean="0"/>
          </a:p>
          <a:p>
            <a:r>
              <a:rPr lang="es-ES" dirty="0" smtClean="0"/>
              <a:t>Conversaciones SMS</a:t>
            </a:r>
          </a:p>
        </p:txBody>
      </p:sp>
      <p:sp>
        <p:nvSpPr>
          <p:cNvPr id="22" name="Left Brace 21"/>
          <p:cNvSpPr/>
          <p:nvPr/>
        </p:nvSpPr>
        <p:spPr>
          <a:xfrm>
            <a:off x="4157024" y="4890630"/>
            <a:ext cx="388610" cy="1199934"/>
          </a:xfrm>
          <a:prstGeom prst="leftBrace">
            <a:avLst>
              <a:gd name="adj1" fmla="val 24187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38729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Resultados</a:t>
            </a:r>
            <a:endParaRPr lang="es-ES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577469" y="2259745"/>
            <a:ext cx="4987536" cy="536005"/>
          </a:xfrm>
        </p:spPr>
        <p:txBody>
          <a:bodyPr/>
          <a:lstStyle/>
          <a:p>
            <a:r>
              <a:rPr lang="es-ES" dirty="0" smtClean="0"/>
              <a:t>Contactos, llamadas y </a:t>
            </a:r>
            <a:r>
              <a:rPr lang="es-ES" dirty="0" err="1" smtClean="0"/>
              <a:t>sms</a:t>
            </a:r>
            <a:endParaRPr lang="es-ES" dirty="0"/>
          </a:p>
        </p:txBody>
      </p:sp>
      <p:pic>
        <p:nvPicPr>
          <p:cNvPr id="17" name="image22.png"/>
          <p:cNvPicPr>
            <a:picLocks noGrp="1" noChangeAspect="1"/>
          </p:cNvPicPr>
          <p:nvPr>
            <p:ph sz="half" idx="2"/>
          </p:nvPr>
        </p:nvPicPr>
        <p:blipFill>
          <a:blip r:embed="rId2"/>
          <a:srcRect/>
          <a:stretch>
            <a:fillRect/>
          </a:stretch>
        </p:blipFill>
        <p:spPr>
          <a:xfrm>
            <a:off x="705059" y="2918015"/>
            <a:ext cx="5515600" cy="2471670"/>
          </a:xfrm>
          <a:prstGeom prst="rect">
            <a:avLst/>
          </a:prstGeom>
          <a:ln/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13" name="Marcador de texto 2"/>
          <p:cNvSpPr>
            <a:spLocks noGrp="1"/>
          </p:cNvSpPr>
          <p:nvPr>
            <p:ph type="body" idx="1"/>
          </p:nvPr>
        </p:nvSpPr>
        <p:spPr>
          <a:xfrm>
            <a:off x="6731294" y="2259746"/>
            <a:ext cx="5087075" cy="536005"/>
          </a:xfrm>
        </p:spPr>
        <p:txBody>
          <a:bodyPr/>
          <a:lstStyle/>
          <a:p>
            <a:r>
              <a:rPr lang="es-ES" dirty="0" smtClean="0"/>
              <a:t>Aplicaciones instaladas</a:t>
            </a:r>
            <a:endParaRPr lang="es-E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7619" y="2918015"/>
            <a:ext cx="4464401" cy="2471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71551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Resultados</a:t>
            </a:r>
            <a:endParaRPr lang="es-ES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577469" y="2250892"/>
            <a:ext cx="5087075" cy="536005"/>
          </a:xfrm>
        </p:spPr>
        <p:txBody>
          <a:bodyPr/>
          <a:lstStyle/>
          <a:p>
            <a:r>
              <a:rPr lang="es-ES" dirty="0"/>
              <a:t>Reconocimiento facial</a:t>
            </a:r>
          </a:p>
        </p:txBody>
      </p:sp>
      <p:pic>
        <p:nvPicPr>
          <p:cNvPr id="9" name="image20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192717" y="2914937"/>
            <a:ext cx="5353306" cy="3041200"/>
          </a:xfrm>
          <a:prstGeom prst="rect">
            <a:avLst/>
          </a:prstGeom>
          <a:ln/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11" name="Marcador de contenido 7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11653" y="2914938"/>
            <a:ext cx="5049607" cy="156034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252" y="4736598"/>
            <a:ext cx="5056008" cy="1219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91131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4524" y="1997539"/>
            <a:ext cx="2438939" cy="243893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Trabajos futuros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3" y="2180496"/>
            <a:ext cx="5925934" cy="3678303"/>
          </a:xfrm>
        </p:spPr>
        <p:txBody>
          <a:bodyPr/>
          <a:lstStyle/>
          <a:p>
            <a:r>
              <a:rPr lang="es-ES" dirty="0" smtClean="0">
                <a:solidFill>
                  <a:schemeClr val="accent4">
                    <a:lumMod val="20000"/>
                    <a:lumOff val="80000"/>
                  </a:schemeClr>
                </a:solidFill>
              </a:rPr>
              <a:t>Implementación</a:t>
            </a:r>
          </a:p>
          <a:p>
            <a:pPr lvl="1"/>
            <a:r>
              <a:rPr lang="es-ES" dirty="0" smtClean="0">
                <a:solidFill>
                  <a:schemeClr val="accent4">
                    <a:lumMod val="20000"/>
                    <a:lumOff val="80000"/>
                  </a:schemeClr>
                </a:solidFill>
              </a:rPr>
              <a:t>Algoritmo de agrupamiento</a:t>
            </a:r>
          </a:p>
          <a:p>
            <a:pPr lvl="1"/>
            <a:r>
              <a:rPr lang="es-ES" dirty="0" smtClean="0">
                <a:solidFill>
                  <a:schemeClr val="accent4">
                    <a:lumMod val="20000"/>
                    <a:lumOff val="80000"/>
                  </a:schemeClr>
                </a:solidFill>
              </a:rPr>
              <a:t>Precisión de los modelos de reconocimiento</a:t>
            </a:r>
          </a:p>
          <a:p>
            <a:pPr lvl="1"/>
            <a:r>
              <a:rPr lang="es-ES" dirty="0" smtClean="0">
                <a:solidFill>
                  <a:schemeClr val="accent4">
                    <a:lumMod val="20000"/>
                    <a:lumOff val="80000"/>
                  </a:schemeClr>
                </a:solidFill>
              </a:rPr>
              <a:t>Censura de material sensible</a:t>
            </a:r>
          </a:p>
          <a:p>
            <a:pPr marL="324000" lvl="1" indent="0">
              <a:buNone/>
            </a:pPr>
            <a:endParaRPr lang="es-ES" dirty="0" smtClean="0">
              <a:solidFill>
                <a:schemeClr val="accent4">
                  <a:lumMod val="20000"/>
                  <a:lumOff val="80000"/>
                </a:schemeClr>
              </a:solidFill>
            </a:endParaRPr>
          </a:p>
          <a:p>
            <a:r>
              <a:rPr lang="es-ES" dirty="0" smtClean="0">
                <a:solidFill>
                  <a:schemeClr val="accent4">
                    <a:lumMod val="20000"/>
                    <a:lumOff val="80000"/>
                  </a:schemeClr>
                </a:solidFill>
              </a:rPr>
              <a:t>Análisis forense</a:t>
            </a:r>
          </a:p>
          <a:p>
            <a:pPr lvl="1"/>
            <a:r>
              <a:rPr lang="es-ES" dirty="0" smtClean="0">
                <a:solidFill>
                  <a:schemeClr val="accent4">
                    <a:lumMod val="20000"/>
                    <a:lumOff val="80000"/>
                  </a:schemeClr>
                </a:solidFill>
              </a:rPr>
              <a:t>Nuevas funcionalidades (</a:t>
            </a:r>
            <a:r>
              <a:rPr lang="es-ES" dirty="0" err="1" smtClean="0">
                <a:solidFill>
                  <a:schemeClr val="accent4">
                    <a:lumMod val="20000"/>
                    <a:lumOff val="80000"/>
                  </a:schemeClr>
                </a:solidFill>
              </a:rPr>
              <a:t>rcs</a:t>
            </a:r>
            <a:r>
              <a:rPr lang="es-ES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 </a:t>
            </a:r>
            <a:r>
              <a:rPr lang="es-ES" dirty="0" smtClean="0">
                <a:solidFill>
                  <a:schemeClr val="accent4">
                    <a:lumMod val="20000"/>
                    <a:lumOff val="80000"/>
                  </a:schemeClr>
                </a:solidFill>
              </a:rPr>
              <a:t>y pantalla compartida)</a:t>
            </a:r>
          </a:p>
          <a:p>
            <a:pPr lvl="1"/>
            <a:r>
              <a:rPr lang="es-ES" dirty="0" smtClean="0">
                <a:solidFill>
                  <a:schemeClr val="accent4">
                    <a:lumMod val="20000"/>
                    <a:lumOff val="80000"/>
                  </a:schemeClr>
                </a:solidFill>
              </a:rPr>
              <a:t>Nuevas versiones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3074" name="Picture 2" descr="k-means clustering Icon - Download k-means clustering Icon 2424487 | Noun  Projec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1228" y="2407431"/>
            <a:ext cx="1619153" cy="1619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n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3610" y="2574397"/>
            <a:ext cx="1285220" cy="12852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67480" y="4062317"/>
            <a:ext cx="1857480" cy="1857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78444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animClr clrSpc="rgb" dir="cw">
                                      <p:cBhvr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animClr clrSpc="rgb" dir="cw">
                                      <p:cBhvr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EAEBED"/>
                                      </p:to>
                                    </p:animClr>
                                    <p:animClr clrSpc="rgb" dir="cw">
                                      <p:cBhvr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AEBED"/>
                                      </p:to>
                                    </p:animClr>
                                    <p:set>
                                      <p:cBhvr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animClr clrSpc="rgb" dir="cw">
                                      <p:cBhvr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9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EAEBED"/>
                                      </p:to>
                                    </p:animClr>
                                    <p:animClr clrSpc="rgb" dir="cw">
                                      <p:cBhvr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AEBED"/>
                                      </p:to>
                                    </p:animClr>
                                    <p:set>
                                      <p:cBhvr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animClr clrSpc="rgb" dir="cw">
                                      <p:cBhvr>
                                        <p:cTn id="5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5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EAEBED"/>
                                      </p:to>
                                    </p:animClr>
                                    <p:animClr clrSpc="rgb" dir="cw">
                                      <p:cBhvr>
                                        <p:cTn id="5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AEBED"/>
                                      </p:to>
                                    </p:animClr>
                                    <p:set>
                                      <p:cBhvr>
                                        <p:cTn id="6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animClr clrSpc="rgb" dir="cw">
                                      <p:cBhvr>
                                        <p:cTn id="69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7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animClr clrSpc="rgb" dir="cw">
                                      <p:cBhvr>
                                        <p:cTn id="7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7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8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animClr clrSpc="rgb" dir="cw">
                                      <p:cBhvr>
                                        <p:cTn id="7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8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1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EAEBED"/>
                                      </p:to>
                                    </p:animClr>
                                    <p:animClr clrSpc="rgb" dir="cw">
                                      <p:cBhvr>
                                        <p:cTn id="8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AEBED"/>
                                      </p:to>
                                    </p:animClr>
                                    <p:set>
                                      <p:cBhvr>
                                        <p:cTn id="8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EAEBED"/>
                                      </p:to>
                                    </p:animClr>
                                    <p:animClr clrSpc="rgb" dir="cw">
                                      <p:cBhvr>
                                        <p:cTn id="91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AEBED"/>
                                      </p:to>
                                    </p:animClr>
                                    <p:set>
                                      <p:cBhvr>
                                        <p:cTn id="92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3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23455" y="4361513"/>
            <a:ext cx="6895966" cy="401677"/>
          </a:xfrm>
        </p:spPr>
        <p:txBody>
          <a:bodyPr>
            <a:normAutofit/>
          </a:bodyPr>
          <a:lstStyle/>
          <a:p>
            <a:pPr algn="ctr"/>
            <a:r>
              <a:rPr lang="es-ES" sz="1600" cap="none" dirty="0" smtClean="0"/>
              <a:t>https://github.com/groongra/microsoft-your-phone-parser</a:t>
            </a:r>
            <a:endParaRPr lang="es-ES" sz="1600" cap="non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5" name="Título 1"/>
          <p:cNvSpPr txBox="1">
            <a:spLocks/>
          </p:cNvSpPr>
          <p:nvPr/>
        </p:nvSpPr>
        <p:spPr>
          <a:xfrm>
            <a:off x="457200" y="5327515"/>
            <a:ext cx="11045238" cy="81118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ES" sz="4000" dirty="0" smtClean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Análisis forense de la aplicación Microsoft </a:t>
            </a:r>
            <a:r>
              <a:rPr lang="es-ES" sz="4000" dirty="0" err="1" smtClean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Your</a:t>
            </a:r>
            <a:r>
              <a:rPr lang="es-ES" sz="4000" dirty="0" smtClean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 </a:t>
            </a:r>
            <a:r>
              <a:rPr lang="es-ES" sz="4000" dirty="0" err="1" smtClean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Phone</a:t>
            </a:r>
            <a:endParaRPr lang="es-ES" sz="4000" dirty="0">
              <a:solidFill>
                <a:schemeClr val="bg1"/>
              </a:solidFill>
              <a:latin typeface="Bahnschrift SemiBold Condensed" panose="020B0502040204020203" pitchFamily="34" charset="0"/>
            </a:endParaRPr>
          </a:p>
        </p:txBody>
      </p:sp>
      <p:pic>
        <p:nvPicPr>
          <p:cNvPr id="6" name="image40.png" descr="acronimo_nombre1l"/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687125" y="860420"/>
            <a:ext cx="10585387" cy="1066925"/>
          </a:xfrm>
          <a:prstGeom prst="rect">
            <a:avLst/>
          </a:prstGeom>
          <a:ln/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9421" y="2082377"/>
            <a:ext cx="3470004" cy="2680813"/>
          </a:xfrm>
          <a:prstGeom prst="rect">
            <a:avLst/>
          </a:prstGeom>
        </p:spPr>
      </p:pic>
      <p:pic>
        <p:nvPicPr>
          <p:cNvPr id="1026" name="Picture 2" descr="Logotipo de github - Iconos gratis de redes sociale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2436" y="2516882"/>
            <a:ext cx="1294639" cy="1294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46534" y="2491670"/>
            <a:ext cx="1345064" cy="1345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8178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índice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72579" y="2180496"/>
            <a:ext cx="5575059" cy="4140766"/>
          </a:xfrm>
        </p:spPr>
        <p:txBody>
          <a:bodyPr>
            <a:noAutofit/>
          </a:bodyPr>
          <a:lstStyle/>
          <a:p>
            <a:r>
              <a:rPr lang="es-ES" sz="2400" dirty="0" smtClean="0"/>
              <a:t>Introducción</a:t>
            </a:r>
          </a:p>
          <a:p>
            <a:r>
              <a:rPr lang="es-ES" sz="2400" dirty="0" smtClean="0"/>
              <a:t>Objetivos</a:t>
            </a:r>
          </a:p>
          <a:p>
            <a:r>
              <a:rPr lang="es-ES" sz="2400" dirty="0" smtClean="0"/>
              <a:t>Estado del arte</a:t>
            </a:r>
          </a:p>
          <a:p>
            <a:r>
              <a:rPr lang="es-ES" sz="2400" dirty="0" smtClean="0"/>
              <a:t>Planificación y presupuesto</a:t>
            </a:r>
          </a:p>
          <a:p>
            <a:r>
              <a:rPr lang="es-ES" sz="2400" dirty="0" smtClean="0"/>
              <a:t>Técnicas de análisis</a:t>
            </a:r>
          </a:p>
          <a:p>
            <a:r>
              <a:rPr lang="es-ES" sz="2400" dirty="0" smtClean="0"/>
              <a:t>Implementación</a:t>
            </a:r>
          </a:p>
          <a:p>
            <a:r>
              <a:rPr lang="es-ES" sz="2400" dirty="0" smtClean="0"/>
              <a:t>Resultados</a:t>
            </a:r>
          </a:p>
          <a:p>
            <a:r>
              <a:rPr lang="es-ES" sz="2400" dirty="0" smtClean="0"/>
              <a:t>Conclusiones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Marcador de contenido 2"/>
          <p:cNvSpPr txBox="1">
            <a:spLocks/>
          </p:cNvSpPr>
          <p:nvPr/>
        </p:nvSpPr>
        <p:spPr>
          <a:xfrm>
            <a:off x="5986076" y="2180496"/>
            <a:ext cx="5624731" cy="36783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dirty="0" smtClean="0"/>
          </a:p>
        </p:txBody>
      </p:sp>
      <p:pic>
        <p:nvPicPr>
          <p:cNvPr id="2050" name="Picture 2" descr="Plano Diseño Símbolo - Gráficos vectoriales gratis en Pixaba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3633" y="2863044"/>
            <a:ext cx="2029616" cy="2029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081961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390691" y="2247900"/>
            <a:ext cx="10993549" cy="698640"/>
          </a:xfrm>
        </p:spPr>
        <p:txBody>
          <a:bodyPr/>
          <a:lstStyle/>
          <a:p>
            <a:r>
              <a:rPr lang="es-ES" cap="none" dirty="0"/>
              <a:t>M</a:t>
            </a:r>
            <a:r>
              <a:rPr lang="es-ES" cap="none" dirty="0" smtClean="0"/>
              <a:t>uchas gracias por su atención</a:t>
            </a:r>
            <a:endParaRPr lang="es-ES" cap="none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3385" y="3979530"/>
            <a:ext cx="1468160" cy="1468160"/>
          </a:xfrm>
          <a:prstGeom prst="rect">
            <a:avLst/>
          </a:prstGeom>
        </p:spPr>
      </p:pic>
      <p:pic>
        <p:nvPicPr>
          <p:cNvPr id="5" name="image40.png" descr="acronimo_nombre1l"/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895851" y="808526"/>
            <a:ext cx="10585387" cy="1066925"/>
          </a:xfrm>
          <a:prstGeom prst="rect">
            <a:avLst/>
          </a:prstGeom>
          <a:ln/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712252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390691" y="2247900"/>
            <a:ext cx="10993549" cy="698640"/>
          </a:xfrm>
        </p:spPr>
        <p:txBody>
          <a:bodyPr/>
          <a:lstStyle/>
          <a:p>
            <a:r>
              <a:rPr lang="es-ES" cap="none" dirty="0" smtClean="0"/>
              <a:t>Fase de preguntas</a:t>
            </a:r>
            <a:endParaRPr lang="es-ES" cap="none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3385" y="3979530"/>
            <a:ext cx="1468160" cy="1468160"/>
          </a:xfrm>
          <a:prstGeom prst="rect">
            <a:avLst/>
          </a:prstGeom>
        </p:spPr>
      </p:pic>
      <p:pic>
        <p:nvPicPr>
          <p:cNvPr id="5" name="image40.png" descr="acronimo_nombre1l"/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895851" y="808526"/>
            <a:ext cx="10585387" cy="1066925"/>
          </a:xfrm>
          <a:prstGeom prst="rect">
            <a:avLst/>
          </a:prstGeom>
          <a:ln/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456123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4"/>
          <p:cNvSpPr/>
          <p:nvPr/>
        </p:nvSpPr>
        <p:spPr>
          <a:xfrm>
            <a:off x="7903006" y="2180496"/>
            <a:ext cx="3318859" cy="355209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Rectángulo 4"/>
          <p:cNvSpPr/>
          <p:nvPr/>
        </p:nvSpPr>
        <p:spPr>
          <a:xfrm>
            <a:off x="9637973" y="2180496"/>
            <a:ext cx="1583893" cy="355209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Rectángulo 4"/>
          <p:cNvSpPr/>
          <p:nvPr/>
        </p:nvSpPr>
        <p:spPr>
          <a:xfrm>
            <a:off x="7903007" y="2180496"/>
            <a:ext cx="1583893" cy="355209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Introducción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96133" y="2460396"/>
            <a:ext cx="7140872" cy="3272191"/>
          </a:xfrm>
        </p:spPr>
        <p:txBody>
          <a:bodyPr>
            <a:normAutofit/>
          </a:bodyPr>
          <a:lstStyle/>
          <a:p>
            <a:r>
              <a:rPr lang="es-ES" dirty="0" smtClean="0"/>
              <a:t>Microsoft </a:t>
            </a:r>
            <a:r>
              <a:rPr lang="es-ES" dirty="0" err="1" smtClean="0"/>
              <a:t>Your</a:t>
            </a:r>
            <a:r>
              <a:rPr lang="es-ES" dirty="0" smtClean="0"/>
              <a:t> </a:t>
            </a:r>
            <a:r>
              <a:rPr lang="es-ES" dirty="0" err="1" smtClean="0"/>
              <a:t>Phone</a:t>
            </a:r>
            <a:endParaRPr lang="es-ES" dirty="0" smtClean="0"/>
          </a:p>
          <a:p>
            <a:pPr lvl="1"/>
            <a:r>
              <a:rPr lang="es-ES" dirty="0" smtClean="0"/>
              <a:t>Vincula </a:t>
            </a:r>
            <a:r>
              <a:rPr lang="es-ES" dirty="0"/>
              <a:t>el entorno de computadores y </a:t>
            </a:r>
            <a:r>
              <a:rPr lang="es-ES" dirty="0" smtClean="0"/>
              <a:t>móviles</a:t>
            </a:r>
          </a:p>
          <a:p>
            <a:pPr lvl="1"/>
            <a:r>
              <a:rPr lang="es-ES" dirty="0"/>
              <a:t>Gran número de descargas (+5M</a:t>
            </a:r>
            <a:r>
              <a:rPr lang="es-ES" dirty="0" smtClean="0"/>
              <a:t>)</a:t>
            </a:r>
          </a:p>
          <a:p>
            <a:pPr lvl="1"/>
            <a:endParaRPr lang="es-ES" dirty="0" smtClean="0"/>
          </a:p>
          <a:p>
            <a:r>
              <a:rPr lang="es-ES" dirty="0" smtClean="0"/>
              <a:t>Motivaciones</a:t>
            </a:r>
          </a:p>
          <a:p>
            <a:pPr lvl="2"/>
            <a:r>
              <a:rPr lang="es-ES" dirty="0" smtClean="0"/>
              <a:t>Expande el currículo del alumno</a:t>
            </a:r>
          </a:p>
          <a:p>
            <a:pPr lvl="2"/>
            <a:r>
              <a:rPr lang="es-ES" dirty="0" smtClean="0"/>
              <a:t>Existen pocas publicaciones</a:t>
            </a:r>
          </a:p>
          <a:p>
            <a:pPr lvl="2"/>
            <a:r>
              <a:rPr lang="es-ES" dirty="0" smtClean="0"/>
              <a:t>Expansión y automatización de investigaciones forenses</a:t>
            </a:r>
          </a:p>
          <a:p>
            <a:pPr lvl="2"/>
            <a:r>
              <a:rPr lang="es-ES" dirty="0" smtClean="0"/>
              <a:t>Nueva estructura y </a:t>
            </a:r>
            <a:r>
              <a:rPr lang="es-ES" dirty="0"/>
              <a:t>artefactos de </a:t>
            </a:r>
            <a:r>
              <a:rPr lang="es-ES" dirty="0" err="1"/>
              <a:t>Your</a:t>
            </a:r>
            <a:r>
              <a:rPr lang="es-ES" dirty="0"/>
              <a:t> </a:t>
            </a:r>
            <a:r>
              <a:rPr lang="es-ES" dirty="0" err="1"/>
              <a:t>Phone</a:t>
            </a:r>
            <a:r>
              <a:rPr lang="es-ES" dirty="0"/>
              <a:t> </a:t>
            </a:r>
            <a:endParaRPr lang="es-ES" dirty="0" smtClean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7905" y="2603704"/>
            <a:ext cx="961733" cy="540478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8847" y="2451382"/>
            <a:ext cx="684970" cy="68497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9232" y="3608722"/>
            <a:ext cx="3246409" cy="2034416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346204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9" grpId="0" animBg="1"/>
      <p:bldP spid="9" grpId="1" animBg="1"/>
      <p:bldP spid="8" grpId="0" animBg="1"/>
      <p:bldP spid="8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Microsoft </a:t>
            </a:r>
            <a:r>
              <a:rPr lang="es-ES" dirty="0" err="1" smtClean="0"/>
              <a:t>your</a:t>
            </a:r>
            <a:r>
              <a:rPr lang="es-ES" dirty="0" smtClean="0"/>
              <a:t> </a:t>
            </a:r>
            <a:r>
              <a:rPr lang="es-ES" dirty="0" err="1" smtClean="0"/>
              <a:t>phone</a:t>
            </a:r>
            <a:endParaRPr lang="es-ES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Dispositivos vinculados</a:t>
            </a:r>
            <a:endParaRPr lang="es-ES" dirty="0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s-ES" dirty="0" smtClean="0"/>
              <a:t>Interfaz de llamadas</a:t>
            </a:r>
            <a:endParaRPr lang="es-ES" dirty="0"/>
          </a:p>
        </p:txBody>
      </p:sp>
      <p:pic>
        <p:nvPicPr>
          <p:cNvPr id="8" name="Marcador de contenido 7"/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6523735" y="2925763"/>
            <a:ext cx="5087073" cy="3285032"/>
          </a:xfrm>
          <a:prstGeom prst="rect">
            <a:avLst/>
          </a:prstGeom>
        </p:spPr>
      </p:pic>
      <p:pic>
        <p:nvPicPr>
          <p:cNvPr id="1026" name="Picture 2" descr="Tu Teléfono actualizaciones - Windows Insider Program | Microsoft Docs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747" y="2925763"/>
            <a:ext cx="4927547" cy="3285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99671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Microsoft </a:t>
            </a:r>
            <a:r>
              <a:rPr lang="es-ES" dirty="0" err="1" smtClean="0"/>
              <a:t>your</a:t>
            </a:r>
            <a:r>
              <a:rPr lang="es-ES" dirty="0" smtClean="0"/>
              <a:t> </a:t>
            </a:r>
            <a:r>
              <a:rPr lang="es-ES" dirty="0" err="1" smtClean="0"/>
              <a:t>phone</a:t>
            </a:r>
            <a:endParaRPr lang="es-ES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Conversaciones SMS</a:t>
            </a:r>
            <a:endParaRPr lang="es-ES" dirty="0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s-ES" dirty="0" smtClean="0"/>
              <a:t>Galería de </a:t>
            </a:r>
            <a:r>
              <a:rPr lang="es-ES" dirty="0" err="1" smtClean="0"/>
              <a:t>imagenes</a:t>
            </a: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11" name="Imagen 4"/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6218071" y="2943191"/>
            <a:ext cx="5392737" cy="2874020"/>
          </a:xfrm>
          <a:prstGeom prst="rect">
            <a:avLst/>
          </a:prstGeom>
        </p:spPr>
      </p:pic>
      <p:pic>
        <p:nvPicPr>
          <p:cNvPr id="13" name="Content Placeholder 12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125" y="2942931"/>
            <a:ext cx="5118169" cy="2874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63621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objetivos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81193" y="2180496"/>
            <a:ext cx="8905707" cy="3678303"/>
          </a:xfrm>
        </p:spPr>
        <p:txBody>
          <a:bodyPr>
            <a:normAutofit lnSpcReduction="10000"/>
          </a:bodyPr>
          <a:lstStyle/>
          <a:p>
            <a:r>
              <a:rPr lang="es-ES" sz="2000" dirty="0"/>
              <a:t>Principales metas:</a:t>
            </a:r>
          </a:p>
          <a:p>
            <a:pPr lvl="1"/>
            <a:r>
              <a:rPr lang="es-ES" sz="18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Estudiar los procesos de Microsoft </a:t>
            </a:r>
            <a:r>
              <a:rPr lang="es-ES" sz="1800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Your</a:t>
            </a:r>
            <a:r>
              <a:rPr lang="es-ES" sz="18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s-ES" sz="1800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Phone</a:t>
            </a:r>
            <a:r>
              <a:rPr lang="es-ES" sz="18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y los artefactos que </a:t>
            </a:r>
            <a:r>
              <a:rPr lang="es-ES" sz="18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dejan </a:t>
            </a:r>
            <a:r>
              <a:rPr lang="es-ES" sz="18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en el </a:t>
            </a:r>
            <a:r>
              <a:rPr lang="es-ES" sz="18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sistema.</a:t>
            </a:r>
            <a:endParaRPr lang="es-ES" sz="18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pPr lvl="1"/>
            <a:r>
              <a:rPr lang="es-ES" sz="18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Implementar una solución software que permita recoger, </a:t>
            </a:r>
            <a:r>
              <a:rPr lang="es-ES" sz="1800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parsear</a:t>
            </a:r>
            <a:r>
              <a:rPr lang="es-ES" sz="18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y </a:t>
            </a:r>
            <a:r>
              <a:rPr lang="es-ES" sz="18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exportar su información.</a:t>
            </a:r>
          </a:p>
          <a:p>
            <a:pPr marL="324000" lvl="1" indent="0">
              <a:buNone/>
            </a:pPr>
            <a:endParaRPr lang="es-ES" sz="1800" dirty="0" smtClean="0"/>
          </a:p>
          <a:p>
            <a:pPr>
              <a:buFont typeface="Wingdings" panose="05000000000000000000" pitchFamily="2" charset="2"/>
              <a:buChar char="§"/>
            </a:pPr>
            <a:r>
              <a:rPr lang="es-ES" sz="2000" dirty="0" smtClean="0"/>
              <a:t>Objetivos secundarios: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s-ES" sz="18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Extraer el </a:t>
            </a:r>
            <a:r>
              <a:rPr lang="es-ES" sz="18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contenido multimedia </a:t>
            </a:r>
            <a:r>
              <a:rPr lang="es-ES" sz="18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y detección </a:t>
            </a:r>
            <a:r>
              <a:rPr lang="es-ES" sz="18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y categorización de </a:t>
            </a:r>
            <a:r>
              <a:rPr lang="es-ES" sz="18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rostros.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s-ES" sz="18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Implementar </a:t>
            </a:r>
            <a:r>
              <a:rPr lang="es-ES" sz="18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un sistema de búsqueda por perfil facial</a:t>
            </a:r>
            <a:r>
              <a:rPr lang="es-ES" sz="18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s-ES" sz="18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Evaluar </a:t>
            </a:r>
            <a:r>
              <a:rPr lang="es-ES" sz="18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el contenido salvaguardado </a:t>
            </a:r>
            <a:r>
              <a:rPr lang="es-ES" sz="18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y eliminado por </a:t>
            </a:r>
            <a:r>
              <a:rPr lang="es-ES" sz="18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la </a:t>
            </a:r>
            <a:r>
              <a:rPr lang="es-ES" sz="18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aplicación</a:t>
            </a:r>
          </a:p>
        </p:txBody>
      </p:sp>
      <p:sp>
        <p:nvSpPr>
          <p:cNvPr id="5" name="Rectángulo 4"/>
          <p:cNvSpPr/>
          <p:nvPr/>
        </p:nvSpPr>
        <p:spPr>
          <a:xfrm>
            <a:off x="10109082" y="2417940"/>
            <a:ext cx="1137452" cy="1040368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CuadroTexto 5"/>
          <p:cNvSpPr txBox="1"/>
          <p:nvPr/>
        </p:nvSpPr>
        <p:spPr>
          <a:xfrm>
            <a:off x="10084292" y="1991666"/>
            <a:ext cx="11374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 smtClean="0">
                <a:latin typeface="Bahnschrift SemiLight SemiConde" panose="020B0502040204020203" pitchFamily="34" charset="0"/>
              </a:rPr>
              <a:t>Objetivo</a:t>
            </a:r>
            <a:r>
              <a:rPr lang="es-ES" dirty="0" smtClean="0">
                <a:latin typeface="Bahnschrift SemiLight SemiConde" panose="020B0502040204020203" pitchFamily="34" charset="0"/>
              </a:rPr>
              <a:t>:</a:t>
            </a:r>
            <a:endParaRPr lang="es-ES" dirty="0">
              <a:latin typeface="Bahnschrift SemiLight SemiConde" panose="020B0502040204020203" pitchFamily="34" charset="0"/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5848" y="2510883"/>
            <a:ext cx="603919" cy="854481"/>
          </a:xfrm>
          <a:prstGeom prst="rect">
            <a:avLst/>
          </a:prstGeom>
        </p:spPr>
      </p:pic>
      <p:pic>
        <p:nvPicPr>
          <p:cNvPr id="5122" name="Picture 2" descr="File:Bash Logo black and white icon only.svg - Wikimedia Common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6869" y="2510883"/>
            <a:ext cx="741875" cy="854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Presupuesto - MAGNES FACTORY- Agencia de marketing digital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0990" y="2417940"/>
            <a:ext cx="1053632" cy="1053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4094" y="2464411"/>
            <a:ext cx="947424" cy="947424"/>
          </a:xfrm>
          <a:prstGeom prst="rect">
            <a:avLst/>
          </a:prstGeom>
        </p:spPr>
      </p:pic>
      <p:pic>
        <p:nvPicPr>
          <p:cNvPr id="5130" name="Picture 10" descr="Saved Icon #91837 - Free Icons Library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5050" y="2471044"/>
            <a:ext cx="947424" cy="947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069252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9" presetClass="emph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animClr clrSpc="rgb" dir="cw">
                                      <p:cBhvr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9" presetClass="emph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EAEBED"/>
                                      </p:to>
                                    </p:animClr>
                                    <p:animClr clrSpc="rgb" dir="cw">
                                      <p:cBhvr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AEBED"/>
                                      </p:to>
                                    </p:animClr>
                                    <p:set>
                                      <p:cBhvr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animClr clrSpc="rgb" dir="cw">
                                      <p:cBhvr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2" dur="500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EAEBED"/>
                                      </p:to>
                                    </p:animClr>
                                    <p:animClr clrSpc="rgb" dir="cw">
                                      <p:cBhvr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AEBED"/>
                                      </p:to>
                                    </p:animClr>
                                    <p:set>
                                      <p:cBhvr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9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animClr clrSpc="rgb" dir="cw">
                                      <p:cBhvr>
                                        <p:cTn id="6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6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6" dur="500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EAEBED"/>
                                      </p:to>
                                    </p:animClr>
                                    <p:animClr clrSpc="rgb" dir="cw">
                                      <p:cBhvr>
                                        <p:cTn id="7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AEBED"/>
                                      </p:to>
                                    </p:animClr>
                                    <p:set>
                                      <p:cBhvr>
                                        <p:cTn id="7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animClr clrSpc="rgb" dir="cw">
                                      <p:cBhvr>
                                        <p:cTn id="8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8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90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EAEBED"/>
                                      </p:to>
                                    </p:animClr>
                                    <p:animClr clrSpc="rgb" dir="cw">
                                      <p:cBhvr>
                                        <p:cTn id="9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AEBED"/>
                                      </p:to>
                                    </p:animClr>
                                    <p:set>
                                      <p:cBhvr>
                                        <p:cTn id="9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51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51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5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7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animClr clrSpc="rgb" dir="cw">
                                      <p:cBhvr>
                                        <p:cTn id="108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10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4" dur="500"/>
                                        <p:tgtEl>
                                          <p:spTgt spid="51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500"/>
                                        <p:tgtEl>
                                          <p:spTgt spid="51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16" dur="500"/>
                                        <p:tgtEl>
                                          <p:spTgt spid="51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EAEBED"/>
                                      </p:to>
                                    </p:animClr>
                                    <p:animClr clrSpc="rgb" dir="cw">
                                      <p:cBhvr>
                                        <p:cTn id="12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AEBED"/>
                                      </p:to>
                                    </p:animClr>
                                    <p:set>
                                      <p:cBhvr>
                                        <p:cTn id="121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2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Estado del arte</a:t>
            </a:r>
            <a:endParaRPr lang="es-E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20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77909" y="2331838"/>
            <a:ext cx="5511308" cy="553373"/>
          </a:xfrm>
        </p:spPr>
        <p:txBody>
          <a:bodyPr/>
          <a:lstStyle/>
          <a:p>
            <a:r>
              <a:rPr lang="es-ES" dirty="0" smtClean="0"/>
              <a:t>Marco legal</a:t>
            </a:r>
            <a:endParaRPr lang="es-ES" dirty="0"/>
          </a:p>
        </p:txBody>
      </p:sp>
      <p:sp>
        <p:nvSpPr>
          <p:cNvPr id="21" name="Marcador de contenido 5"/>
          <p:cNvSpPr>
            <a:spLocks noGrp="1"/>
          </p:cNvSpPr>
          <p:nvPr>
            <p:ph sz="quarter" idx="4"/>
          </p:nvPr>
        </p:nvSpPr>
        <p:spPr>
          <a:xfrm>
            <a:off x="769324" y="3153890"/>
            <a:ext cx="5764532" cy="2698269"/>
          </a:xfrm>
        </p:spPr>
        <p:txBody>
          <a:bodyPr>
            <a:normAutofit/>
          </a:bodyPr>
          <a:lstStyle/>
          <a:p>
            <a:r>
              <a:rPr lang="es-ES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Legislación </a:t>
            </a:r>
            <a:r>
              <a:rPr lang="es-E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y normativa legal</a:t>
            </a:r>
            <a:r>
              <a:rPr lang="es-ES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.</a:t>
            </a:r>
          </a:p>
          <a:p>
            <a:pPr lvl="1"/>
            <a:r>
              <a:rPr lang="es-E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El Convenio de la </a:t>
            </a:r>
            <a:r>
              <a:rPr lang="es-ES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Ciberdelincuencia de Budapest</a:t>
            </a:r>
          </a:p>
          <a:p>
            <a:r>
              <a:rPr lang="es-ES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La </a:t>
            </a:r>
            <a:r>
              <a:rPr lang="es-E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figura del perito informático en los juzgados</a:t>
            </a:r>
            <a:r>
              <a:rPr lang="es-ES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.</a:t>
            </a:r>
          </a:p>
          <a:p>
            <a:pPr lvl="1"/>
            <a:r>
              <a:rPr lang="es-ES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Mediador, </a:t>
            </a:r>
            <a:r>
              <a:rPr lang="es-E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árbitro y </a:t>
            </a:r>
            <a:r>
              <a:rPr lang="es-ES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auditor</a:t>
            </a:r>
          </a:p>
          <a:p>
            <a:r>
              <a:rPr lang="es-ES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La </a:t>
            </a:r>
            <a:r>
              <a:rPr lang="es-E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cadena de </a:t>
            </a:r>
            <a:r>
              <a:rPr lang="es-ES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custodia.</a:t>
            </a:r>
            <a:endParaRPr lang="es-ES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22" name="Picture 2" descr="Chain of Custody and Evidence Tag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4262" y="4247641"/>
            <a:ext cx="3743632" cy="2073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9219" y="2233664"/>
            <a:ext cx="1348337" cy="1594194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6353" y="2233664"/>
            <a:ext cx="1570849" cy="1570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63843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animClr clrSpc="rgb" dir="cw">
                                      <p:cBhvr>
                                        <p:cTn id="12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13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animClr clrSpc="rgb" dir="cw">
                                      <p:cBhvr>
                                        <p:cTn id="17" dur="500" fill="hold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18" dur="500" fill="hold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8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EAEBED"/>
                                      </p:to>
                                    </p:animClr>
                                    <p:animClr clrSpc="rgb" dir="cw">
                                      <p:cBhvr>
                                        <p:cTn id="29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AEBED"/>
                                      </p:to>
                                    </p:animClr>
                                    <p:set>
                                      <p:cBhvr>
                                        <p:cTn id="30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1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3" dur="500" fill="hold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EAEBED"/>
                                      </p:to>
                                    </p:animClr>
                                    <p:animClr clrSpc="rgb" dir="cw">
                                      <p:cBhvr>
                                        <p:cTn id="34" dur="500" fill="hold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AEBED"/>
                                      </p:to>
                                    </p:animClr>
                                    <p:set>
                                      <p:cBhvr>
                                        <p:cTn id="35" dur="500" fill="hold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" dur="500" fill="hold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8" dur="500" fill="hold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animClr clrSpc="rgb" dir="cw">
                                      <p:cBhvr>
                                        <p:cTn id="39" dur="500" fill="hold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40" dur="500" fill="hold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1" dur="500" fill="hold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3" dur="500" fill="hold"/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animClr clrSpc="rgb" dir="cw">
                                      <p:cBhvr>
                                        <p:cTn id="44" dur="500" fill="hold"/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45" dur="500" fill="hold"/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6" dur="500" fill="hold"/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5" dur="500" fill="hold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EAEBED"/>
                                      </p:to>
                                    </p:animClr>
                                    <p:animClr clrSpc="rgb" dir="cw">
                                      <p:cBhvr>
                                        <p:cTn id="56" dur="500" fill="hold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AEBED"/>
                                      </p:to>
                                    </p:animClr>
                                    <p:set>
                                      <p:cBhvr>
                                        <p:cTn id="57" dur="500" fill="hold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8" dur="500" fill="hold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0" dur="500" fill="hold"/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EAEBED"/>
                                      </p:to>
                                    </p:animClr>
                                    <p:animClr clrSpc="rgb" dir="cw">
                                      <p:cBhvr>
                                        <p:cTn id="61" dur="500" fill="hold"/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AEBED"/>
                                      </p:to>
                                    </p:animClr>
                                    <p:set>
                                      <p:cBhvr>
                                        <p:cTn id="62" dur="500" fill="hold"/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3" dur="500" fill="hold"/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5" dur="500" fill="hold"/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animClr clrSpc="rgb" dir="cw">
                                      <p:cBhvr>
                                        <p:cTn id="66" dur="500" fill="hold"/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67" dur="500" fill="hold"/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8" dur="500" fill="hold"/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2" dur="500" fill="hold"/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EAEBED"/>
                                      </p:to>
                                    </p:animClr>
                                    <p:animClr clrSpc="rgb" dir="cw">
                                      <p:cBhvr>
                                        <p:cTn id="73" dur="500" fill="hold"/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AEBED"/>
                                      </p:to>
                                    </p:animClr>
                                    <p:set>
                                      <p:cBhvr>
                                        <p:cTn id="74" dur="500" fill="hold"/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5" dur="500" fill="hold"/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Estado del arte</a:t>
            </a:r>
            <a:endParaRPr lang="es-ES" dirty="0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581194" y="2998574"/>
            <a:ext cx="11029616" cy="221350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s-ES" i="1" dirty="0"/>
              <a:t>Digital </a:t>
            </a:r>
            <a:r>
              <a:rPr lang="es-ES" i="1" dirty="0" err="1"/>
              <a:t>Forensics</a:t>
            </a:r>
            <a:r>
              <a:rPr lang="es-ES" i="1" dirty="0"/>
              <a:t> </a:t>
            </a:r>
            <a:r>
              <a:rPr lang="es-ES" i="1" dirty="0" err="1"/>
              <a:t>Tips</a:t>
            </a:r>
            <a:r>
              <a:rPr lang="es-ES" i="1" dirty="0"/>
              <a:t> &amp; </a:t>
            </a:r>
            <a:r>
              <a:rPr lang="es-ES" i="1" dirty="0" err="1"/>
              <a:t>Tricks</a:t>
            </a:r>
            <a:r>
              <a:rPr lang="es-ES" i="1" dirty="0"/>
              <a:t>: «</a:t>
            </a:r>
            <a:r>
              <a:rPr lang="es-ES" i="1" dirty="0" err="1"/>
              <a:t>Your</a:t>
            </a:r>
            <a:r>
              <a:rPr lang="es-ES" i="1" dirty="0"/>
              <a:t> </a:t>
            </a:r>
            <a:r>
              <a:rPr lang="es-ES" i="1" dirty="0" err="1"/>
              <a:t>Phone</a:t>
            </a:r>
            <a:r>
              <a:rPr lang="es-ES" i="1" dirty="0"/>
              <a:t>» app </a:t>
            </a:r>
            <a:r>
              <a:rPr lang="es-ES" i="1" dirty="0" err="1" smtClean="0"/>
              <a:t>Forensics</a:t>
            </a:r>
            <a:endParaRPr lang="es-ES" dirty="0"/>
          </a:p>
          <a:p>
            <a:pPr>
              <a:lnSpc>
                <a:spcPct val="150000"/>
              </a:lnSpc>
            </a:pPr>
            <a:r>
              <a:rPr lang="es-ES" i="1" dirty="0" smtClean="0"/>
              <a:t>Digital </a:t>
            </a:r>
            <a:r>
              <a:rPr lang="es-ES" i="1" dirty="0" err="1"/>
              <a:t>forensic</a:t>
            </a:r>
            <a:r>
              <a:rPr lang="es-ES" i="1" dirty="0"/>
              <a:t> </a:t>
            </a:r>
            <a:r>
              <a:rPr lang="es-ES" i="1" dirty="0" err="1"/>
              <a:t>artifacts</a:t>
            </a:r>
            <a:r>
              <a:rPr lang="es-ES" i="1" dirty="0"/>
              <a:t> of </a:t>
            </a:r>
            <a:r>
              <a:rPr lang="es-ES" i="1" dirty="0" err="1"/>
              <a:t>the</a:t>
            </a:r>
            <a:r>
              <a:rPr lang="es-ES" i="1" dirty="0"/>
              <a:t> </a:t>
            </a:r>
            <a:r>
              <a:rPr lang="es-ES" i="1" dirty="0" err="1"/>
              <a:t>Your</a:t>
            </a:r>
            <a:r>
              <a:rPr lang="es-ES" i="1" dirty="0"/>
              <a:t> </a:t>
            </a:r>
            <a:r>
              <a:rPr lang="es-ES" i="1" dirty="0" err="1"/>
              <a:t>Phone</a:t>
            </a:r>
            <a:r>
              <a:rPr lang="es-ES" i="1" dirty="0"/>
              <a:t> </a:t>
            </a:r>
            <a:r>
              <a:rPr lang="es-ES" i="1" dirty="0" err="1"/>
              <a:t>application</a:t>
            </a:r>
            <a:r>
              <a:rPr lang="es-ES" i="1" dirty="0"/>
              <a:t> in Windows </a:t>
            </a:r>
            <a:r>
              <a:rPr lang="es-ES" i="1" dirty="0" smtClean="0"/>
              <a:t>10</a:t>
            </a:r>
          </a:p>
          <a:p>
            <a:pPr>
              <a:lnSpc>
                <a:spcPct val="150000"/>
              </a:lnSpc>
            </a:pPr>
            <a:r>
              <a:rPr lang="es-ES" i="1" dirty="0" err="1" smtClean="0"/>
              <a:t>Microsoft’s</a:t>
            </a:r>
            <a:r>
              <a:rPr lang="es-ES" i="1" dirty="0" smtClean="0"/>
              <a:t> </a:t>
            </a:r>
            <a:r>
              <a:rPr lang="es-ES" i="1" dirty="0" err="1"/>
              <a:t>Your</a:t>
            </a:r>
            <a:r>
              <a:rPr lang="es-ES" i="1" dirty="0"/>
              <a:t> </a:t>
            </a:r>
            <a:r>
              <a:rPr lang="es-ES" i="1" dirty="0" err="1"/>
              <a:t>Phone</a:t>
            </a:r>
            <a:r>
              <a:rPr lang="es-ES" i="1" dirty="0"/>
              <a:t> </a:t>
            </a:r>
            <a:r>
              <a:rPr lang="es-ES" i="1" dirty="0" err="1"/>
              <a:t>environment</a:t>
            </a:r>
            <a:r>
              <a:rPr lang="es-ES" i="1" dirty="0"/>
              <a:t> </a:t>
            </a:r>
            <a:r>
              <a:rPr lang="es-ES" i="1" dirty="0" err="1"/>
              <a:t>from</a:t>
            </a:r>
            <a:r>
              <a:rPr lang="es-ES" i="1" dirty="0"/>
              <a:t> a digital </a:t>
            </a:r>
            <a:r>
              <a:rPr lang="es-ES" i="1" dirty="0" err="1"/>
              <a:t>forensic</a:t>
            </a:r>
            <a:r>
              <a:rPr lang="es-ES" i="1" dirty="0"/>
              <a:t> </a:t>
            </a:r>
            <a:r>
              <a:rPr lang="es-ES" i="1" dirty="0" err="1" smtClean="0"/>
              <a:t>perspective</a:t>
            </a:r>
            <a:endParaRPr lang="es-ES" dirty="0"/>
          </a:p>
        </p:txBody>
      </p:sp>
      <p:sp>
        <p:nvSpPr>
          <p:cNvPr id="9" name="Marcador de texto 2"/>
          <p:cNvSpPr txBox="1">
            <a:spLocks/>
          </p:cNvSpPr>
          <p:nvPr/>
        </p:nvSpPr>
        <p:spPr>
          <a:xfrm>
            <a:off x="581193" y="2198638"/>
            <a:ext cx="5087075" cy="53600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2200" b="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Recursos externos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0674" y="2734643"/>
            <a:ext cx="1435252" cy="1338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93511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Planificación </a:t>
            </a:r>
            <a:r>
              <a:rPr lang="es-ES" dirty="0"/>
              <a:t>del </a:t>
            </a:r>
            <a:r>
              <a:rPr lang="es-ES" dirty="0" smtClean="0"/>
              <a:t>proyecto</a:t>
            </a:r>
            <a:endParaRPr lang="es-ES" dirty="0"/>
          </a:p>
        </p:txBody>
      </p:sp>
      <p:pic>
        <p:nvPicPr>
          <p:cNvPr id="7" name="image42.png"/>
          <p:cNvPicPr>
            <a:picLocks noGrp="1" noChangeAspect="1"/>
          </p:cNvPicPr>
          <p:nvPr>
            <p:ph sz="half" idx="2"/>
          </p:nvPr>
        </p:nvPicPr>
        <p:blipFill>
          <a:blip r:embed="rId2"/>
          <a:srcRect/>
          <a:stretch>
            <a:fillRect/>
          </a:stretch>
        </p:blipFill>
        <p:spPr>
          <a:xfrm>
            <a:off x="2400099" y="2110426"/>
            <a:ext cx="7391804" cy="4210836"/>
          </a:xfrm>
          <a:prstGeom prst="rect">
            <a:avLst/>
          </a:prstGeom>
          <a:ln/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013995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ividendo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66F1C100-1D2B-4BEA-AD01-C4F230B3B96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TM03457464[[fn=Dividendo]]</Template>
  <TotalTime>2350</TotalTime>
  <Words>558</Words>
  <Application>Microsoft Office PowerPoint</Application>
  <PresentationFormat>Panorámica</PresentationFormat>
  <Paragraphs>187</Paragraphs>
  <Slides>21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21</vt:i4>
      </vt:variant>
    </vt:vector>
  </HeadingPairs>
  <TitlesOfParts>
    <vt:vector size="30" baseType="lpstr">
      <vt:lpstr>Arial</vt:lpstr>
      <vt:lpstr>Bahnschrift SemiBold Condensed</vt:lpstr>
      <vt:lpstr>Bahnschrift SemiLight SemiConde</vt:lpstr>
      <vt:lpstr>Calibri</vt:lpstr>
      <vt:lpstr>Gill Sans MT</vt:lpstr>
      <vt:lpstr>Times New Roman</vt:lpstr>
      <vt:lpstr>Wingdings</vt:lpstr>
      <vt:lpstr>Wingdings 2</vt:lpstr>
      <vt:lpstr>Dividendo</vt:lpstr>
      <vt:lpstr>Análisis forense de la aplicación Microsoft Your Phone</vt:lpstr>
      <vt:lpstr>índice</vt:lpstr>
      <vt:lpstr>Introducción</vt:lpstr>
      <vt:lpstr>Microsoft your phone</vt:lpstr>
      <vt:lpstr>Microsoft your phone</vt:lpstr>
      <vt:lpstr>objetivos</vt:lpstr>
      <vt:lpstr>Estado del arte</vt:lpstr>
      <vt:lpstr>Estado del arte</vt:lpstr>
      <vt:lpstr>Planificación del proyecto</vt:lpstr>
      <vt:lpstr>PRESUPUESTO del proyecto</vt:lpstr>
      <vt:lpstr>Técnicas DE  Análisis aplicadas</vt:lpstr>
      <vt:lpstr>Ejemplo procdot</vt:lpstr>
      <vt:lpstr>DISEÑO DEL SOFTWARE</vt:lpstr>
      <vt:lpstr>DISEÑO DEL SOFTWARE</vt:lpstr>
      <vt:lpstr>implementación</vt:lpstr>
      <vt:lpstr>Resultados</vt:lpstr>
      <vt:lpstr>Resultados</vt:lpstr>
      <vt:lpstr>Trabajos futuros</vt:lpstr>
      <vt:lpstr>Presentación de PowerPoint</vt:lpstr>
      <vt:lpstr>Muchas gracias por su atención</vt:lpstr>
      <vt:lpstr>Fase de preguntas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Análisis forense de la aplicación Microsoft Your Phone</dc:title>
  <dc:creator>Lucas González</dc:creator>
  <cp:lastModifiedBy>Lucas González</cp:lastModifiedBy>
  <cp:revision>63</cp:revision>
  <dcterms:created xsi:type="dcterms:W3CDTF">2022-03-05T13:24:09Z</dcterms:created>
  <dcterms:modified xsi:type="dcterms:W3CDTF">2022-03-14T10:07:42Z</dcterms:modified>
</cp:coreProperties>
</file>